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p:cViewPr varScale="1">
        <p:scale>
          <a:sx n="64" d="100"/>
          <a:sy n="64" d="100"/>
        </p:scale>
        <p:origin x="748" y="4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338554"/>
          </a:xfrm>
        </p:spPr>
        <p:txBody>
          <a:bodyPr/>
          <a:lstStyle/>
          <a:p>
            <a:r>
              <a:rPr lang="en-US"/>
              <a:t>Click to edit Master title style</a:t>
            </a:r>
            <a:endParaRPr lang="de-DE"/>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de-DE"/>
          </a:p>
        </p:txBody>
      </p:sp>
      <p:sp>
        <p:nvSpPr>
          <p:cNvPr id="4" name="Date Placeholder 3"/>
          <p:cNvSpPr>
            <a:spLocks noGrp="1"/>
          </p:cNvSpPr>
          <p:nvPr>
            <p:ph type="dt" sz="half" idx="10"/>
          </p:nvPr>
        </p:nvSpPr>
        <p:spPr/>
        <p:txBody>
          <a:bodyPr/>
          <a:lstStyle/>
          <a:p>
            <a:fld id="{63E64E61-AE78-4F2D-A806-5B148466C98D}" type="datetimeFigureOut">
              <a:rPr lang="de-DE" smtClean="0"/>
              <a:t>03.03.2025</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640532DC-46E9-432D-BA9A-04B957D0DB7E}" type="slidenum">
              <a:rPr lang="de-DE" smtClean="0"/>
              <a:t>‹#›</a:t>
            </a:fld>
            <a:endParaRPr lang="de-DE"/>
          </a:p>
        </p:txBody>
      </p:sp>
    </p:spTree>
    <p:extLst>
      <p:ext uri="{BB962C8B-B14F-4D97-AF65-F5344CB8AC3E}">
        <p14:creationId xmlns:p14="http://schemas.microsoft.com/office/powerpoint/2010/main" val="3644070388"/>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Foliennummernplatzhalter 5"/>
          <p:cNvSpPr>
            <a:spLocks noGrp="1"/>
          </p:cNvSpPr>
          <p:nvPr>
            <p:ph type="sldNum" sz="quarter" idx="4"/>
          </p:nvPr>
        </p:nvSpPr>
        <p:spPr>
          <a:xfrm>
            <a:off x="5903385" y="6521450"/>
            <a:ext cx="385233" cy="107950"/>
          </a:xfrm>
          <a:prstGeom prst="rect">
            <a:avLst/>
          </a:prstGeom>
        </p:spPr>
        <p:txBody>
          <a:bodyPr vert="horz" lIns="0" tIns="0" rIns="0" bIns="0" rtlCol="0" anchor="t" anchorCtr="0"/>
          <a:lstStyle>
            <a:lvl1pPr algn="ctr" fontAlgn="auto">
              <a:spcBef>
                <a:spcPts val="0"/>
              </a:spcBef>
              <a:spcAft>
                <a:spcPts val="0"/>
              </a:spcAft>
              <a:tabLst>
                <a:tab pos="1524000" algn="r"/>
              </a:tabLst>
              <a:defRPr sz="800" smtClean="0">
                <a:solidFill>
                  <a:schemeClr val="tx1">
                    <a:tint val="75000"/>
                  </a:schemeClr>
                </a:solidFill>
                <a:latin typeface="+mn-lt"/>
                <a:cs typeface="+mn-cs"/>
              </a:defRPr>
            </a:lvl1pPr>
          </a:lstStyle>
          <a:p>
            <a:fld id="{640532DC-46E9-432D-BA9A-04B957D0DB7E}" type="slidenum">
              <a:rPr lang="de-DE" smtClean="0"/>
              <a:t>‹#›</a:t>
            </a:fld>
            <a:endParaRPr lang="de-DE"/>
          </a:p>
        </p:txBody>
      </p:sp>
      <p:sp>
        <p:nvSpPr>
          <p:cNvPr id="4" name="Datumsplatzhalter 3"/>
          <p:cNvSpPr>
            <a:spLocks noGrp="1"/>
          </p:cNvSpPr>
          <p:nvPr>
            <p:ph type="dt" sz="half" idx="2"/>
          </p:nvPr>
        </p:nvSpPr>
        <p:spPr>
          <a:xfrm>
            <a:off x="670984" y="6519864"/>
            <a:ext cx="912283" cy="109537"/>
          </a:xfrm>
          <a:prstGeom prst="rect">
            <a:avLst/>
          </a:prstGeom>
        </p:spPr>
        <p:txBody>
          <a:bodyPr vert="horz" lIns="0" tIns="0" rIns="0" bIns="0" rtlCol="0" anchor="t" anchorCtr="0"/>
          <a:lstStyle>
            <a:lvl1pPr algn="l" fontAlgn="auto">
              <a:spcBef>
                <a:spcPts val="0"/>
              </a:spcBef>
              <a:spcAft>
                <a:spcPts val="0"/>
              </a:spcAft>
              <a:defRPr sz="800" smtClean="0">
                <a:solidFill>
                  <a:schemeClr val="tx1">
                    <a:tint val="75000"/>
                  </a:schemeClr>
                </a:solidFill>
                <a:latin typeface="+mn-lt"/>
                <a:cs typeface="+mn-cs"/>
              </a:defRPr>
            </a:lvl1pPr>
          </a:lstStyle>
          <a:p>
            <a:fld id="{63E64E61-AE78-4F2D-A806-5B148466C98D}" type="datetimeFigureOut">
              <a:rPr lang="de-DE" smtClean="0"/>
              <a:t>03.03.2025</a:t>
            </a:fld>
            <a:endParaRPr lang="de-DE"/>
          </a:p>
        </p:txBody>
      </p:sp>
      <p:sp>
        <p:nvSpPr>
          <p:cNvPr id="5" name="Fußzeilenplatzhalter 4"/>
          <p:cNvSpPr>
            <a:spLocks noGrp="1"/>
          </p:cNvSpPr>
          <p:nvPr>
            <p:ph type="ftr" sz="quarter" idx="3"/>
          </p:nvPr>
        </p:nvSpPr>
        <p:spPr>
          <a:xfrm>
            <a:off x="1583267" y="6519864"/>
            <a:ext cx="4315884" cy="123111"/>
          </a:xfrm>
          <a:prstGeom prst="rect">
            <a:avLst/>
          </a:prstGeom>
        </p:spPr>
        <p:txBody>
          <a:bodyPr vert="horz" lIns="0" tIns="0" rIns="0" bIns="0" rtlCol="0" anchor="t" anchorCtr="0">
            <a:spAutoFit/>
          </a:bodyPr>
          <a:lstStyle>
            <a:lvl1pPr algn="l" fontAlgn="auto">
              <a:spcBef>
                <a:spcPts val="0"/>
              </a:spcBef>
              <a:spcAft>
                <a:spcPts val="0"/>
              </a:spcAft>
              <a:defRPr sz="800" dirty="0" smtClean="0">
                <a:solidFill>
                  <a:schemeClr val="tx1">
                    <a:tint val="75000"/>
                  </a:schemeClr>
                </a:solidFill>
                <a:latin typeface="+mn-lt"/>
                <a:cs typeface="+mn-cs"/>
              </a:defRPr>
            </a:lvl1pPr>
          </a:lstStyle>
          <a:p>
            <a:endParaRPr lang="de-DE"/>
          </a:p>
        </p:txBody>
      </p:sp>
      <p:sp>
        <p:nvSpPr>
          <p:cNvPr id="1029" name="Textplatzhalter 2"/>
          <p:cNvSpPr>
            <a:spLocks noGrp="1"/>
          </p:cNvSpPr>
          <p:nvPr>
            <p:ph type="body" idx="1"/>
          </p:nvPr>
        </p:nvSpPr>
        <p:spPr bwMode="auto">
          <a:xfrm>
            <a:off x="670985" y="1412875"/>
            <a:ext cx="10850033" cy="489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de-DE" altLang="de-DE" dirty="0"/>
              <a:t>Textmasterformat bearbeiten</a:t>
            </a:r>
          </a:p>
          <a:p>
            <a:pPr lvl="1"/>
            <a:r>
              <a:rPr lang="de-DE" altLang="de-DE" dirty="0"/>
              <a:t>Zweite Ebene</a:t>
            </a:r>
          </a:p>
          <a:p>
            <a:pPr lvl="2"/>
            <a:r>
              <a:rPr lang="de-DE" altLang="de-DE" dirty="0"/>
              <a:t>Dritte Ebene</a:t>
            </a:r>
          </a:p>
          <a:p>
            <a:pPr lvl="3"/>
            <a:r>
              <a:rPr lang="de-DE" altLang="de-DE" dirty="0"/>
              <a:t>Vierte Ebene</a:t>
            </a:r>
          </a:p>
          <a:p>
            <a:pPr lvl="4"/>
            <a:r>
              <a:rPr lang="de-DE" altLang="de-DE" dirty="0"/>
              <a:t>Fünfte Ebene</a:t>
            </a:r>
          </a:p>
        </p:txBody>
      </p:sp>
      <p:sp>
        <p:nvSpPr>
          <p:cNvPr id="1030" name="Titelplatzhalter 1"/>
          <p:cNvSpPr>
            <a:spLocks noGrp="1"/>
          </p:cNvSpPr>
          <p:nvPr>
            <p:ph type="title"/>
          </p:nvPr>
        </p:nvSpPr>
        <p:spPr bwMode="auto">
          <a:xfrm>
            <a:off x="670985" y="306389"/>
            <a:ext cx="1085003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de-DE" altLang="de-DE" dirty="0"/>
              <a:t>Text durch Klicken hinzufügen</a:t>
            </a:r>
          </a:p>
        </p:txBody>
      </p:sp>
    </p:spTree>
  </p:cSld>
  <p:clrMap bg1="lt1" tx1="dk1" bg2="lt2" tx2="dk2" accent1="accent1" accent2="accent2" accent3="accent3" accent4="accent4" accent5="accent5" accent6="accent6" hlink="hlink" folHlink="folHlink"/>
  <p:sldLayoutIdLst>
    <p:sldLayoutId id="2147483681" r:id="rId1"/>
  </p:sldLayoutIdLst>
  <p:txStyles>
    <p:titleStyle>
      <a:lvl1pPr algn="l" rtl="0" eaLnBrk="1" fontAlgn="base" hangingPunct="1">
        <a:spcBef>
          <a:spcPct val="0"/>
        </a:spcBef>
        <a:spcAft>
          <a:spcPct val="0"/>
        </a:spcAft>
        <a:defRPr sz="2200" b="1" kern="1200">
          <a:solidFill>
            <a:srgbClr val="E2001A"/>
          </a:solidFill>
          <a:latin typeface="+mj-lt"/>
          <a:ea typeface="+mj-ea"/>
          <a:cs typeface="+mj-cs"/>
        </a:defRPr>
      </a:lvl1pPr>
      <a:lvl2pPr algn="l" rtl="0" eaLnBrk="1" fontAlgn="base" hangingPunct="1">
        <a:spcBef>
          <a:spcPct val="0"/>
        </a:spcBef>
        <a:spcAft>
          <a:spcPct val="0"/>
        </a:spcAft>
        <a:defRPr sz="2200" b="1">
          <a:solidFill>
            <a:srgbClr val="E2001A"/>
          </a:solidFill>
          <a:latin typeface="RATIONAL Sans TT" pitchFamily="34" charset="0"/>
        </a:defRPr>
      </a:lvl2pPr>
      <a:lvl3pPr algn="l" rtl="0" eaLnBrk="1" fontAlgn="base" hangingPunct="1">
        <a:spcBef>
          <a:spcPct val="0"/>
        </a:spcBef>
        <a:spcAft>
          <a:spcPct val="0"/>
        </a:spcAft>
        <a:defRPr sz="2200" b="1">
          <a:solidFill>
            <a:srgbClr val="E2001A"/>
          </a:solidFill>
          <a:latin typeface="RATIONAL Sans TT" pitchFamily="34" charset="0"/>
        </a:defRPr>
      </a:lvl3pPr>
      <a:lvl4pPr algn="l" rtl="0" eaLnBrk="1" fontAlgn="base" hangingPunct="1">
        <a:spcBef>
          <a:spcPct val="0"/>
        </a:spcBef>
        <a:spcAft>
          <a:spcPct val="0"/>
        </a:spcAft>
        <a:defRPr sz="2200" b="1">
          <a:solidFill>
            <a:srgbClr val="E2001A"/>
          </a:solidFill>
          <a:latin typeface="RATIONAL Sans TT" pitchFamily="34" charset="0"/>
        </a:defRPr>
      </a:lvl4pPr>
      <a:lvl5pPr algn="l" rtl="0" eaLnBrk="1" fontAlgn="base" hangingPunct="1">
        <a:spcBef>
          <a:spcPct val="0"/>
        </a:spcBef>
        <a:spcAft>
          <a:spcPct val="0"/>
        </a:spcAft>
        <a:defRPr sz="2200" b="1">
          <a:solidFill>
            <a:srgbClr val="E2001A"/>
          </a:solidFill>
          <a:latin typeface="RATIONAL Sans TT" pitchFamily="34" charset="0"/>
        </a:defRPr>
      </a:lvl5pPr>
      <a:lvl6pPr marL="457200" algn="l" rtl="0" eaLnBrk="1" fontAlgn="base" hangingPunct="1">
        <a:spcBef>
          <a:spcPct val="0"/>
        </a:spcBef>
        <a:spcAft>
          <a:spcPct val="0"/>
        </a:spcAft>
        <a:defRPr sz="2200" b="1">
          <a:solidFill>
            <a:srgbClr val="E2001A"/>
          </a:solidFill>
          <a:latin typeface="RATIONAL Sans TT" pitchFamily="34" charset="0"/>
        </a:defRPr>
      </a:lvl6pPr>
      <a:lvl7pPr marL="914400" algn="l" rtl="0" eaLnBrk="1" fontAlgn="base" hangingPunct="1">
        <a:spcBef>
          <a:spcPct val="0"/>
        </a:spcBef>
        <a:spcAft>
          <a:spcPct val="0"/>
        </a:spcAft>
        <a:defRPr sz="2200" b="1">
          <a:solidFill>
            <a:srgbClr val="E2001A"/>
          </a:solidFill>
          <a:latin typeface="RATIONAL Sans TT" pitchFamily="34" charset="0"/>
        </a:defRPr>
      </a:lvl7pPr>
      <a:lvl8pPr marL="1371600" algn="l" rtl="0" eaLnBrk="1" fontAlgn="base" hangingPunct="1">
        <a:spcBef>
          <a:spcPct val="0"/>
        </a:spcBef>
        <a:spcAft>
          <a:spcPct val="0"/>
        </a:spcAft>
        <a:defRPr sz="2200" b="1">
          <a:solidFill>
            <a:srgbClr val="E2001A"/>
          </a:solidFill>
          <a:latin typeface="RATIONAL Sans TT" pitchFamily="34" charset="0"/>
        </a:defRPr>
      </a:lvl8pPr>
      <a:lvl9pPr marL="1828800" algn="l" rtl="0" eaLnBrk="1" fontAlgn="base" hangingPunct="1">
        <a:spcBef>
          <a:spcPct val="0"/>
        </a:spcBef>
        <a:spcAft>
          <a:spcPct val="0"/>
        </a:spcAft>
        <a:defRPr sz="2200" b="1">
          <a:solidFill>
            <a:srgbClr val="E2001A"/>
          </a:solidFill>
          <a:latin typeface="RATIONAL Sans TT" pitchFamily="34" charset="0"/>
        </a:defRPr>
      </a:lvl9pPr>
    </p:titleStyle>
    <p:bodyStyle>
      <a:lvl1pPr marL="268288" indent="-268288" algn="l" rtl="0" eaLnBrk="1" fontAlgn="base" hangingPunct="1">
        <a:spcBef>
          <a:spcPct val="0"/>
        </a:spcBef>
        <a:spcAft>
          <a:spcPts val="1600"/>
        </a:spcAft>
        <a:buFont typeface="RATIONAL Sans TT" pitchFamily="34" charset="0"/>
        <a:buChar char="›"/>
        <a:defRPr kern="1200">
          <a:solidFill>
            <a:schemeClr val="tx1"/>
          </a:solidFill>
          <a:latin typeface="+mn-lt"/>
          <a:ea typeface="+mn-ea"/>
          <a:cs typeface="+mn-cs"/>
        </a:defRPr>
      </a:lvl1pPr>
      <a:lvl2pPr marL="542925" indent="-276225" algn="l" rtl="0" eaLnBrk="1" fontAlgn="base" hangingPunct="1">
        <a:spcBef>
          <a:spcPct val="0"/>
        </a:spcBef>
        <a:spcAft>
          <a:spcPts val="1600"/>
        </a:spcAft>
        <a:buSzPct val="75000"/>
        <a:buFont typeface="Symbol" pitchFamily="18" charset="2"/>
        <a:buChar char="-"/>
        <a:tabLst/>
        <a:defRPr kern="1200">
          <a:solidFill>
            <a:schemeClr val="tx1"/>
          </a:solidFill>
          <a:latin typeface="+mn-lt"/>
          <a:ea typeface="+mn-ea"/>
          <a:cs typeface="+mn-cs"/>
        </a:defRPr>
      </a:lvl2pPr>
      <a:lvl3pPr marL="809625" indent="-266700" algn="l" defTabSz="809625" rtl="0" eaLnBrk="1" fontAlgn="base" hangingPunct="1">
        <a:spcBef>
          <a:spcPct val="0"/>
        </a:spcBef>
        <a:spcAft>
          <a:spcPts val="1600"/>
        </a:spcAft>
        <a:buSzPct val="75000"/>
        <a:buFont typeface="Symbol" pitchFamily="18" charset="2"/>
        <a:buChar char="-"/>
        <a:defRPr kern="1200">
          <a:solidFill>
            <a:schemeClr val="tx1"/>
          </a:solidFill>
          <a:latin typeface="+mn-lt"/>
          <a:ea typeface="+mn-ea"/>
          <a:cs typeface="+mn-cs"/>
        </a:defRPr>
      </a:lvl3pPr>
      <a:lvl4pPr marL="1076325" indent="-266700" algn="l" rtl="0" eaLnBrk="1" fontAlgn="base" hangingPunct="1">
        <a:spcBef>
          <a:spcPct val="0"/>
        </a:spcBef>
        <a:spcAft>
          <a:spcPts val="1600"/>
        </a:spcAft>
        <a:buSzPct val="75000"/>
        <a:buFont typeface="Symbol" pitchFamily="18" charset="2"/>
        <a:buChar char="-"/>
        <a:defRPr kern="1200">
          <a:solidFill>
            <a:schemeClr val="tx1"/>
          </a:solidFill>
          <a:latin typeface="+mn-lt"/>
          <a:ea typeface="+mn-ea"/>
          <a:cs typeface="+mn-cs"/>
        </a:defRPr>
      </a:lvl4pPr>
      <a:lvl5pPr marL="1339850" indent="-263525" algn="l" rtl="0" eaLnBrk="1" fontAlgn="base" hangingPunct="1">
        <a:spcBef>
          <a:spcPct val="0"/>
        </a:spcBef>
        <a:spcAft>
          <a:spcPts val="1600"/>
        </a:spcAft>
        <a:buSzPct val="75000"/>
        <a:buFont typeface="Symbol" pitchFamily="18" charset="2"/>
        <a:buChar char="-"/>
        <a:defRPr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jpe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jpeg"/><Relationship Id="rId11" Type="http://schemas.openxmlformats.org/officeDocument/2006/relationships/image" Target="../media/image10.png"/><Relationship Id="rId5" Type="http://schemas.openxmlformats.org/officeDocument/2006/relationships/image" Target="../media/image4.jpe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19.png"/><Relationship Id="rId5" Type="http://schemas.openxmlformats.org/officeDocument/2006/relationships/image" Target="../media/image14.png"/><Relationship Id="rId10" Type="http://schemas.openxmlformats.org/officeDocument/2006/relationships/image" Target="../media/image3.png"/><Relationship Id="rId4" Type="http://schemas.openxmlformats.org/officeDocument/2006/relationships/image" Target="../media/image13.png"/><Relationship Id="rId9" Type="http://schemas.openxmlformats.org/officeDocument/2006/relationships/image" Target="../media/image18.png"/></Relationships>
</file>

<file path=ppt/slides/_rels/slide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hyperlink" Target="https://www.instagram.com/li_salted_spirits/" TargetMode="External"/><Relationship Id="rId2" Type="http://schemas.openxmlformats.org/officeDocument/2006/relationships/hyperlink" Target="https://www.facebook.com/Longislandsaltedspirits" TargetMode="External"/><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24.jpeg"/><Relationship Id="rId13" Type="http://schemas.openxmlformats.org/officeDocument/2006/relationships/image" Target="../media/image3.png"/><Relationship Id="rId3" Type="http://schemas.openxmlformats.org/officeDocument/2006/relationships/video" Target="https://www.youtube.com/embed/nlGQsXz79OA?feature=oembed" TargetMode="External"/><Relationship Id="rId7" Type="http://schemas.openxmlformats.org/officeDocument/2006/relationships/image" Target="../media/image23.jpeg"/><Relationship Id="rId12" Type="http://schemas.openxmlformats.org/officeDocument/2006/relationships/image" Target="../media/image28.jpeg"/><Relationship Id="rId2" Type="http://schemas.openxmlformats.org/officeDocument/2006/relationships/video" Target="https://www.youtube.com/embed/H1iXMw2OSTM?feature=oembed" TargetMode="External"/><Relationship Id="rId1" Type="http://schemas.openxmlformats.org/officeDocument/2006/relationships/video" Target="https://www.youtube.com/embed/hADhc_XSkRE?feature=oembed" TargetMode="External"/><Relationship Id="rId6" Type="http://schemas.openxmlformats.org/officeDocument/2006/relationships/image" Target="../media/image22.png"/><Relationship Id="rId11" Type="http://schemas.openxmlformats.org/officeDocument/2006/relationships/image" Target="../media/image27.jpeg"/><Relationship Id="rId5" Type="http://schemas.openxmlformats.org/officeDocument/2006/relationships/image" Target="../media/image1.png"/><Relationship Id="rId10" Type="http://schemas.openxmlformats.org/officeDocument/2006/relationships/image" Target="../media/image26.jpeg"/><Relationship Id="rId4" Type="http://schemas.openxmlformats.org/officeDocument/2006/relationships/slideLayout" Target="../slideLayouts/slideLayout1.xml"/><Relationship Id="rId9" Type="http://schemas.openxmlformats.org/officeDocument/2006/relationships/image" Target="../media/image25.png"/><Relationship Id="rId1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bject 2">
            <a:extLst>
              <a:ext uri="{FF2B5EF4-FFF2-40B4-BE49-F238E27FC236}">
                <a16:creationId xmlns:a16="http://schemas.microsoft.com/office/drawing/2014/main" id="{1A657B6D-F89E-6A6C-F882-1FCCE1EF8CC5}"/>
              </a:ext>
            </a:extLst>
          </p:cNvPr>
          <p:cNvSpPr/>
          <p:nvPr/>
        </p:nvSpPr>
        <p:spPr>
          <a:xfrm>
            <a:off x="1223772" y="1109472"/>
            <a:ext cx="9093581" cy="12191"/>
          </a:xfrm>
          <a:prstGeom prst="rect">
            <a:avLst/>
          </a:prstGeom>
          <a:blipFill>
            <a:blip r:embed="rId2"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A6181C25-0572-3F32-8156-407543492AC2}"/>
              </a:ext>
            </a:extLst>
          </p:cNvPr>
          <p:cNvSpPr/>
          <p:nvPr/>
        </p:nvSpPr>
        <p:spPr>
          <a:xfrm>
            <a:off x="25167" y="1506872"/>
            <a:ext cx="6061390" cy="4973905"/>
          </a:xfrm>
          <a:prstGeom prst="rect">
            <a:avLst/>
          </a:prstGeom>
          <a:noFill/>
          <a:ln w="22225">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a:spcBef>
                <a:spcPts val="400"/>
              </a:spcBef>
            </a:pPr>
            <a:r>
              <a:rPr lang="en-US" b="1" u="sng" dirty="0">
                <a:solidFill>
                  <a:schemeClr val="tx1"/>
                </a:solidFill>
              </a:rPr>
              <a:t>Brief brand description and overview:</a:t>
            </a:r>
          </a:p>
          <a:p>
            <a:pPr>
              <a:spcBef>
                <a:spcPts val="400"/>
              </a:spcBef>
            </a:pPr>
            <a:r>
              <a:rPr lang="en-US" dirty="0">
                <a:solidFill>
                  <a:schemeClr val="tx1"/>
                </a:solidFill>
              </a:rPr>
              <a:t>Long Island Salted Spirits, is nautical rooted within the manufacturing process and the brands experience. By utilizing locally made sea salt out of the Atlantic Ocean, as part of our flavoring and aging process. </a:t>
            </a:r>
          </a:p>
          <a:p>
            <a:pPr marL="0" marR="0" lvl="0" indent="0" algn="l" defTabSz="914400" rtl="0" eaLnBrk="1" fontAlgn="auto" latinLnBrk="0" hangingPunct="1">
              <a:lnSpc>
                <a:spcPct val="100000"/>
              </a:lnSpc>
              <a:spcBef>
                <a:spcPts val="400"/>
              </a:spcBef>
              <a:spcAft>
                <a:spcPts val="0"/>
              </a:spcAft>
              <a:buClrTx/>
              <a:buSzTx/>
              <a:buFontTx/>
              <a:buNone/>
              <a:tabLst/>
              <a:defRPr/>
            </a:pPr>
            <a:endParaRPr lang="en-US" b="1" u="sng" dirty="0">
              <a:solidFill>
                <a:prstClr val="black"/>
              </a:solidFill>
            </a:endParaRP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1800" b="1" i="0" u="sng" strike="noStrike" kern="1200" cap="none" spc="0" normalizeH="0" baseline="0" noProof="0" dirty="0">
                <a:ln>
                  <a:noFill/>
                </a:ln>
                <a:solidFill>
                  <a:prstClr val="black"/>
                </a:solidFill>
                <a:effectLst/>
                <a:uLnTx/>
                <a:uFillTx/>
                <a:latin typeface="+mn-lt"/>
                <a:ea typeface="+mn-ea"/>
                <a:cs typeface="+mn-cs"/>
              </a:rPr>
              <a:t>Subcategory (i.e. bourbon, whiskey, vodka, wine):</a:t>
            </a:r>
            <a:endParaRPr lang="en-US" sz="1800" b="1" i="0" u="sng" strike="noStrike" kern="1200" cap="none" spc="0" normalizeH="0" baseline="0" noProof="0" dirty="0">
              <a:ln>
                <a:noFill/>
              </a:ln>
              <a:solidFill>
                <a:prstClr val="black"/>
              </a:solidFill>
              <a:effectLst/>
              <a:uLnTx/>
              <a:uFillTx/>
              <a:latin typeface="+mn-lt"/>
              <a:ea typeface="Calibri"/>
              <a:cs typeface="Calibri"/>
            </a:endParaRPr>
          </a:p>
          <a:p>
            <a:pPr marL="285750" marR="0" lvl="0" indent="-285750" algn="l" defTabSz="914400" rtl="0" eaLnBrk="1" fontAlgn="auto" latinLnBrk="0" hangingPunct="1">
              <a:lnSpc>
                <a:spcPct val="100000"/>
              </a:lnSpc>
              <a:spcBef>
                <a:spcPts val="400"/>
              </a:spcBef>
              <a:spcAft>
                <a:spcPts val="0"/>
              </a:spcAft>
              <a:buClrTx/>
              <a:buSzTx/>
              <a:buFontTx/>
              <a:buChar char="-"/>
              <a:tabLst/>
              <a:defRPr/>
            </a:pPr>
            <a:r>
              <a:rPr lang="en-US" dirty="0">
                <a:solidFill>
                  <a:prstClr val="black"/>
                </a:solidFill>
              </a:rPr>
              <a:t>Whiskey </a:t>
            </a:r>
          </a:p>
          <a:p>
            <a:pPr marL="285750" marR="0" lvl="0" indent="-285750" algn="l" defTabSz="914400" rtl="0" eaLnBrk="1" fontAlgn="auto" latinLnBrk="0" hangingPunct="1">
              <a:lnSpc>
                <a:spcPct val="100000"/>
              </a:lnSpc>
              <a:spcBef>
                <a:spcPts val="400"/>
              </a:spcBef>
              <a:spcAft>
                <a:spcPts val="0"/>
              </a:spcAft>
              <a:buClrTx/>
              <a:buSzTx/>
              <a:buFontTx/>
              <a:buChar char="-"/>
              <a:tabLst/>
              <a:defRPr/>
            </a:pPr>
            <a:r>
              <a:rPr lang="en-US" dirty="0">
                <a:solidFill>
                  <a:prstClr val="black"/>
                </a:solidFill>
              </a:rPr>
              <a:t>Vodka</a:t>
            </a:r>
          </a:p>
          <a:p>
            <a:pPr marL="285750" marR="0" lvl="0" indent="-285750" algn="l" defTabSz="914400" rtl="0" eaLnBrk="1" fontAlgn="auto" latinLnBrk="0" hangingPunct="1">
              <a:lnSpc>
                <a:spcPct val="100000"/>
              </a:lnSpc>
              <a:spcBef>
                <a:spcPts val="400"/>
              </a:spcBef>
              <a:spcAft>
                <a:spcPts val="0"/>
              </a:spcAft>
              <a:buClrTx/>
              <a:buSzTx/>
              <a:buFontTx/>
              <a:buChar char="-"/>
              <a:tabLst/>
              <a:defRPr/>
            </a:pPr>
            <a:r>
              <a:rPr lang="en-US" dirty="0">
                <a:solidFill>
                  <a:prstClr val="black"/>
                </a:solidFill>
              </a:rPr>
              <a:t>Spiced Rum </a:t>
            </a:r>
          </a:p>
          <a:p>
            <a:pPr marL="285750" indent="-285750">
              <a:spcBef>
                <a:spcPts val="400"/>
              </a:spcBef>
              <a:buFontTx/>
              <a:buChar char="-"/>
              <a:defRPr/>
            </a:pPr>
            <a:r>
              <a:rPr lang="en-US" dirty="0">
                <a:solidFill>
                  <a:prstClr val="black"/>
                </a:solidFill>
              </a:rPr>
              <a:t>RTD’s (hard lemonade (vodka), hard unsweetened iced tea (vodka), hard half and half (vodka), Seafoam Pineapple lime (rum)</a:t>
            </a:r>
            <a:endParaRPr lang="en-US" b="1" u="sng" dirty="0">
              <a:solidFill>
                <a:prstClr val="black"/>
              </a:solidFill>
            </a:endParaRP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1800" b="1" i="0" u="sng" strike="noStrike" kern="1200" cap="none" spc="0" normalizeH="0" baseline="0" noProof="0" dirty="0">
              <a:ln>
                <a:noFill/>
              </a:ln>
              <a:solidFill>
                <a:prstClr val="black"/>
              </a:solidFill>
              <a:effectLst/>
              <a:uLnTx/>
              <a:uFillTx/>
              <a:latin typeface="+mn-lt"/>
              <a:ea typeface="+mn-ea"/>
              <a:cs typeface="+mn-cs"/>
            </a:endParaRPr>
          </a:p>
          <a:p>
            <a:pPr>
              <a:spcBef>
                <a:spcPts val="400"/>
              </a:spcBef>
            </a:pPr>
            <a:endParaRPr lang="en-US" b="1" u="sng" dirty="0">
              <a:solidFill>
                <a:schemeClr val="tx1"/>
              </a:solidFill>
            </a:endParaRPr>
          </a:p>
          <a:p>
            <a:pPr>
              <a:spcBef>
                <a:spcPts val="400"/>
              </a:spcBef>
            </a:pPr>
            <a:endParaRPr lang="en-US" b="1" u="sng" dirty="0">
              <a:solidFill>
                <a:schemeClr val="tx1"/>
              </a:solidFill>
            </a:endParaRPr>
          </a:p>
          <a:p>
            <a:pPr>
              <a:spcBef>
                <a:spcPts val="400"/>
              </a:spcBef>
            </a:pPr>
            <a:endParaRPr lang="en-US" b="1" u="sng" dirty="0">
              <a:solidFill>
                <a:schemeClr val="tx1"/>
              </a:solidFill>
            </a:endParaRPr>
          </a:p>
          <a:p>
            <a:pPr>
              <a:spcBef>
                <a:spcPts val="400"/>
              </a:spcBef>
            </a:pPr>
            <a:r>
              <a:rPr lang="en-US" dirty="0">
                <a:solidFill>
                  <a:schemeClr val="tx1"/>
                </a:solidFill>
              </a:rPr>
              <a:t> </a:t>
            </a:r>
          </a:p>
        </p:txBody>
      </p:sp>
      <p:sp>
        <p:nvSpPr>
          <p:cNvPr id="15" name="Rectangle 2">
            <a:extLst>
              <a:ext uri="{FF2B5EF4-FFF2-40B4-BE49-F238E27FC236}">
                <a16:creationId xmlns:a16="http://schemas.microsoft.com/office/drawing/2014/main" id="{CF5F7E7A-1B95-C782-688E-8DC331FB7C8E}"/>
              </a:ext>
            </a:extLst>
          </p:cNvPr>
          <p:cNvSpPr>
            <a:spLocks noChangeArrowheads="1"/>
          </p:cNvSpPr>
          <p:nvPr/>
        </p:nvSpPr>
        <p:spPr bwMode="auto">
          <a:xfrm>
            <a:off x="25167" y="1156996"/>
            <a:ext cx="6061390" cy="298177"/>
          </a:xfrm>
          <a:prstGeom prst="rect">
            <a:avLst/>
          </a:prstGeom>
          <a:solidFill>
            <a:srgbClr val="B90000">
              <a:lumMod val="50000"/>
            </a:srgbClr>
          </a:solidFill>
          <a:ln>
            <a:solidFill>
              <a:srgbClr val="DDDDDD">
                <a:lumMod val="50000"/>
              </a:srgbClr>
            </a:solidFill>
            <a:headEnd/>
            <a:tailEnd/>
          </a:ln>
          <a:effectLst/>
          <a:scene3d>
            <a:camera prst="orthographicFront">
              <a:rot lat="0" lon="0" rev="0"/>
            </a:camera>
            <a:lightRig rig="threePt" dir="t">
              <a:rot lat="0" lon="0" rev="1200000"/>
            </a:lightRig>
          </a:scene3d>
          <a:sp3d/>
        </p:spPr>
        <p:txBody>
          <a:bodyPr anchor="ctr"/>
          <a:lstStyle/>
          <a:p>
            <a:pPr marL="0" marR="0" lvl="0" indent="-34290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FFFFFF"/>
                </a:solidFill>
                <a:effectLst/>
                <a:uLnTx/>
                <a:uFillTx/>
                <a:latin typeface="Calibri" panose="020F0502020204030204"/>
                <a:ea typeface="ＭＳ Ｐゴシック" pitchFamily="-112" charset="-128"/>
                <a:cs typeface="Times New Roman" pitchFamily="18" charset="0"/>
              </a:rPr>
              <a:t>Brand Overview – Commentary/Visuals</a:t>
            </a:r>
          </a:p>
        </p:txBody>
      </p:sp>
      <p:pic>
        <p:nvPicPr>
          <p:cNvPr id="30" name="Picture 29">
            <a:extLst>
              <a:ext uri="{FF2B5EF4-FFF2-40B4-BE49-F238E27FC236}">
                <a16:creationId xmlns:a16="http://schemas.microsoft.com/office/drawing/2014/main" id="{96DDD038-18D7-5F4E-8F3F-950A1D282A2C}"/>
              </a:ext>
            </a:extLst>
          </p:cNvPr>
          <p:cNvPicPr>
            <a:picLocks noChangeAspect="1"/>
          </p:cNvPicPr>
          <p:nvPr/>
        </p:nvPicPr>
        <p:blipFill>
          <a:blip r:embed="rId3"/>
          <a:stretch>
            <a:fillRect/>
          </a:stretch>
        </p:blipFill>
        <p:spPr>
          <a:xfrm>
            <a:off x="6105445" y="1145915"/>
            <a:ext cx="6026418" cy="5334862"/>
          </a:xfrm>
          <a:prstGeom prst="rect">
            <a:avLst/>
          </a:prstGeom>
        </p:spPr>
      </p:pic>
      <p:pic>
        <p:nvPicPr>
          <p:cNvPr id="32" name="Picture 31">
            <a:extLst>
              <a:ext uri="{FF2B5EF4-FFF2-40B4-BE49-F238E27FC236}">
                <a16:creationId xmlns:a16="http://schemas.microsoft.com/office/drawing/2014/main" id="{47280E01-0D9E-4F71-3107-FE1DD4EA1499}"/>
              </a:ext>
            </a:extLst>
          </p:cNvPr>
          <p:cNvPicPr>
            <a:picLocks noChangeAspect="1"/>
          </p:cNvPicPr>
          <p:nvPr/>
        </p:nvPicPr>
        <p:blipFill>
          <a:blip r:embed="rId4"/>
          <a:stretch>
            <a:fillRect/>
          </a:stretch>
        </p:blipFill>
        <p:spPr>
          <a:xfrm>
            <a:off x="381000" y="24382"/>
            <a:ext cx="1099303" cy="1106764"/>
          </a:xfrm>
          <a:prstGeom prst="rect">
            <a:avLst/>
          </a:prstGeom>
        </p:spPr>
      </p:pic>
      <p:pic>
        <p:nvPicPr>
          <p:cNvPr id="36" name="Picture 35" descr="A bottle of whiskey with a blue label&#10;&#10;AI-generated content may be incorrect.">
            <a:extLst>
              <a:ext uri="{FF2B5EF4-FFF2-40B4-BE49-F238E27FC236}">
                <a16:creationId xmlns:a16="http://schemas.microsoft.com/office/drawing/2014/main" id="{27EA4A24-C694-7F20-18E2-F8C09958345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73423" y="28112"/>
            <a:ext cx="1099303" cy="1099303"/>
          </a:xfrm>
          <a:prstGeom prst="rect">
            <a:avLst/>
          </a:prstGeom>
        </p:spPr>
      </p:pic>
      <p:pic>
        <p:nvPicPr>
          <p:cNvPr id="38" name="Picture 37" descr="A blue bottle with a white label&#10;&#10;AI-generated content may be incorrect.">
            <a:extLst>
              <a:ext uri="{FF2B5EF4-FFF2-40B4-BE49-F238E27FC236}">
                <a16:creationId xmlns:a16="http://schemas.microsoft.com/office/drawing/2014/main" id="{DC9FF508-58E3-387E-F28C-FF7CD95A963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72726" y="17276"/>
            <a:ext cx="1099303" cy="1099303"/>
          </a:xfrm>
          <a:prstGeom prst="rect">
            <a:avLst/>
          </a:prstGeom>
        </p:spPr>
      </p:pic>
      <p:pic>
        <p:nvPicPr>
          <p:cNvPr id="40" name="Picture 39" descr="A bottle of liquid with a blue label&#10;&#10;AI-generated content may be incorrect.">
            <a:extLst>
              <a:ext uri="{FF2B5EF4-FFF2-40B4-BE49-F238E27FC236}">
                <a16:creationId xmlns:a16="http://schemas.microsoft.com/office/drawing/2014/main" id="{867CD5AF-7B21-03ED-834E-988A6310A2D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848139" y="27215"/>
            <a:ext cx="1099303" cy="1099303"/>
          </a:xfrm>
          <a:prstGeom prst="rect">
            <a:avLst/>
          </a:prstGeom>
        </p:spPr>
      </p:pic>
      <p:pic>
        <p:nvPicPr>
          <p:cNvPr id="41" name="Picture 40">
            <a:extLst>
              <a:ext uri="{FF2B5EF4-FFF2-40B4-BE49-F238E27FC236}">
                <a16:creationId xmlns:a16="http://schemas.microsoft.com/office/drawing/2014/main" id="{C1336619-1833-6794-92BF-1D214A87C0E2}"/>
              </a:ext>
            </a:extLst>
          </p:cNvPr>
          <p:cNvPicPr>
            <a:picLocks noChangeAspect="1"/>
          </p:cNvPicPr>
          <p:nvPr/>
        </p:nvPicPr>
        <p:blipFill>
          <a:blip r:embed="rId8"/>
          <a:stretch>
            <a:fillRect/>
          </a:stretch>
        </p:blipFill>
        <p:spPr>
          <a:xfrm>
            <a:off x="5289141" y="54055"/>
            <a:ext cx="390934" cy="1039867"/>
          </a:xfrm>
          <a:prstGeom prst="rect">
            <a:avLst/>
          </a:prstGeom>
        </p:spPr>
      </p:pic>
      <p:pic>
        <p:nvPicPr>
          <p:cNvPr id="42" name="Picture 41">
            <a:extLst>
              <a:ext uri="{FF2B5EF4-FFF2-40B4-BE49-F238E27FC236}">
                <a16:creationId xmlns:a16="http://schemas.microsoft.com/office/drawing/2014/main" id="{99AE50B9-101E-65E1-92B6-EB9C4A756FEC}"/>
              </a:ext>
            </a:extLst>
          </p:cNvPr>
          <p:cNvPicPr>
            <a:picLocks noChangeAspect="1"/>
          </p:cNvPicPr>
          <p:nvPr/>
        </p:nvPicPr>
        <p:blipFill>
          <a:blip r:embed="rId9"/>
          <a:stretch>
            <a:fillRect/>
          </a:stretch>
        </p:blipFill>
        <p:spPr>
          <a:xfrm>
            <a:off x="6380252" y="60258"/>
            <a:ext cx="390934" cy="1034420"/>
          </a:xfrm>
          <a:prstGeom prst="rect">
            <a:avLst/>
          </a:prstGeom>
        </p:spPr>
      </p:pic>
      <p:pic>
        <p:nvPicPr>
          <p:cNvPr id="43" name="Picture 42">
            <a:extLst>
              <a:ext uri="{FF2B5EF4-FFF2-40B4-BE49-F238E27FC236}">
                <a16:creationId xmlns:a16="http://schemas.microsoft.com/office/drawing/2014/main" id="{4D2ABDC9-ADCF-B35A-AA73-153B491794F2}"/>
              </a:ext>
            </a:extLst>
          </p:cNvPr>
          <p:cNvPicPr>
            <a:picLocks noChangeAspect="1"/>
          </p:cNvPicPr>
          <p:nvPr/>
        </p:nvPicPr>
        <p:blipFill>
          <a:blip r:embed="rId10"/>
          <a:stretch>
            <a:fillRect/>
          </a:stretch>
        </p:blipFill>
        <p:spPr>
          <a:xfrm>
            <a:off x="7446760" y="56750"/>
            <a:ext cx="390934" cy="1039436"/>
          </a:xfrm>
          <a:prstGeom prst="rect">
            <a:avLst/>
          </a:prstGeom>
        </p:spPr>
      </p:pic>
      <p:pic>
        <p:nvPicPr>
          <p:cNvPr id="45" name="Picture 44">
            <a:extLst>
              <a:ext uri="{FF2B5EF4-FFF2-40B4-BE49-F238E27FC236}">
                <a16:creationId xmlns:a16="http://schemas.microsoft.com/office/drawing/2014/main" id="{802B1E7A-B29D-4733-261C-49FF98449BA5}"/>
              </a:ext>
            </a:extLst>
          </p:cNvPr>
          <p:cNvPicPr>
            <a:picLocks noChangeAspect="1"/>
          </p:cNvPicPr>
          <p:nvPr/>
        </p:nvPicPr>
        <p:blipFill>
          <a:blip r:embed="rId11"/>
          <a:stretch>
            <a:fillRect/>
          </a:stretch>
        </p:blipFill>
        <p:spPr>
          <a:xfrm>
            <a:off x="8397922" y="45784"/>
            <a:ext cx="398918" cy="1039436"/>
          </a:xfrm>
          <a:prstGeom prst="rect">
            <a:avLst/>
          </a:prstGeom>
        </p:spPr>
      </p:pic>
      <p:pic>
        <p:nvPicPr>
          <p:cNvPr id="47" name="Picture 46">
            <a:extLst>
              <a:ext uri="{FF2B5EF4-FFF2-40B4-BE49-F238E27FC236}">
                <a16:creationId xmlns:a16="http://schemas.microsoft.com/office/drawing/2014/main" id="{889810B4-421B-30F3-C536-CF82B9EED3A9}"/>
              </a:ext>
            </a:extLst>
          </p:cNvPr>
          <p:cNvPicPr>
            <a:picLocks noChangeAspect="1"/>
          </p:cNvPicPr>
          <p:nvPr/>
        </p:nvPicPr>
        <p:blipFill>
          <a:blip r:embed="rId12"/>
          <a:stretch>
            <a:fillRect/>
          </a:stretch>
        </p:blipFill>
        <p:spPr>
          <a:xfrm>
            <a:off x="9578857" y="56750"/>
            <a:ext cx="398919" cy="1037928"/>
          </a:xfrm>
          <a:prstGeom prst="rect">
            <a:avLst/>
          </a:prstGeom>
        </p:spPr>
      </p:pic>
      <p:pic>
        <p:nvPicPr>
          <p:cNvPr id="48" name="Picture 47">
            <a:extLst>
              <a:ext uri="{FF2B5EF4-FFF2-40B4-BE49-F238E27FC236}">
                <a16:creationId xmlns:a16="http://schemas.microsoft.com/office/drawing/2014/main" id="{EA2F4E45-5912-BF42-00B0-EBE396754FFA}"/>
              </a:ext>
            </a:extLst>
          </p:cNvPr>
          <p:cNvPicPr>
            <a:picLocks noChangeAspect="1"/>
          </p:cNvPicPr>
          <p:nvPr/>
        </p:nvPicPr>
        <p:blipFill>
          <a:blip r:embed="rId4"/>
          <a:stretch>
            <a:fillRect/>
          </a:stretch>
        </p:blipFill>
        <p:spPr>
          <a:xfrm>
            <a:off x="10898753" y="8803"/>
            <a:ext cx="1099303" cy="1106764"/>
          </a:xfrm>
          <a:prstGeom prst="rect">
            <a:avLst/>
          </a:prstGeom>
        </p:spPr>
      </p:pic>
      <p:sp>
        <p:nvSpPr>
          <p:cNvPr id="49" name="TextBox 48">
            <a:extLst>
              <a:ext uri="{FF2B5EF4-FFF2-40B4-BE49-F238E27FC236}">
                <a16:creationId xmlns:a16="http://schemas.microsoft.com/office/drawing/2014/main" id="{1CE4F237-7F2A-25D1-7DB6-2A48DAA9B277}"/>
              </a:ext>
            </a:extLst>
          </p:cNvPr>
          <p:cNvSpPr txBox="1"/>
          <p:nvPr/>
        </p:nvSpPr>
        <p:spPr>
          <a:xfrm>
            <a:off x="6241485" y="5029200"/>
            <a:ext cx="3192418" cy="184535"/>
          </a:xfrm>
          <a:prstGeom prst="rect">
            <a:avLst/>
          </a:prstGeom>
          <a:solidFill>
            <a:schemeClr val="bg1"/>
          </a:solidFill>
        </p:spPr>
        <p:txBody>
          <a:bodyPr wrap="square" lIns="72000" tIns="72000" rIns="72000" bIns="72000" rtlCol="0">
            <a:noAutofit/>
          </a:bodyPr>
          <a:lstStyle/>
          <a:p>
            <a:pPr>
              <a:lnSpc>
                <a:spcPts val="1200"/>
              </a:lnSpc>
            </a:pPr>
            <a:r>
              <a:rPr lang="en-US" sz="1600" dirty="0"/>
              <a:t>Liquor bottles only no RDT’s</a:t>
            </a:r>
          </a:p>
        </p:txBody>
      </p:sp>
    </p:spTree>
    <p:extLst>
      <p:ext uri="{BB962C8B-B14F-4D97-AF65-F5344CB8AC3E}">
        <p14:creationId xmlns:p14="http://schemas.microsoft.com/office/powerpoint/2010/main" val="37856334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2">
            <a:extLst>
              <a:ext uri="{FF2B5EF4-FFF2-40B4-BE49-F238E27FC236}">
                <a16:creationId xmlns:a16="http://schemas.microsoft.com/office/drawing/2014/main" id="{89EAC0C0-6694-71C1-B7FA-C5AB251AD456}"/>
              </a:ext>
            </a:extLst>
          </p:cNvPr>
          <p:cNvSpPr/>
          <p:nvPr/>
        </p:nvSpPr>
        <p:spPr>
          <a:xfrm>
            <a:off x="1223772" y="1109472"/>
            <a:ext cx="9093581" cy="12191"/>
          </a:xfrm>
          <a:prstGeom prst="rect">
            <a:avLst/>
          </a:prstGeom>
          <a:blipFill>
            <a:blip r:embed="rId2"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Slide Number Placeholder 2">
            <a:extLst>
              <a:ext uri="{FF2B5EF4-FFF2-40B4-BE49-F238E27FC236}">
                <a16:creationId xmlns:a16="http://schemas.microsoft.com/office/drawing/2014/main" id="{EC100BA3-714D-42C0-DBC2-BCF4B943B67B}"/>
              </a:ext>
            </a:extLst>
          </p:cNvPr>
          <p:cNvSpPr txBox="1">
            <a:spLocks/>
          </p:cNvSpPr>
          <p:nvPr/>
        </p:nvSpPr>
        <p:spPr>
          <a:xfrm>
            <a:off x="10837333" y="6470704"/>
            <a:ext cx="973667" cy="274320"/>
          </a:xfrm>
          <a:prstGeom prst="rect">
            <a:avLst/>
          </a:prstGeom>
        </p:spPr>
        <p:txBody>
          <a:bodyPr vert="horz" lIns="0" tIns="0" rIns="0" bIns="0" rtlCol="0" anchor="t" anchorCtr="0">
            <a:spAutoFit/>
          </a:bodyPr>
          <a:lstStyle>
            <a:defPPr>
              <a:defRPr lang="de-DE"/>
            </a:defPPr>
            <a:lvl1pPr marL="0" algn="l" defTabSz="914400" rtl="0" eaLnBrk="1" fontAlgn="auto" latinLnBrk="0" hangingPunct="1">
              <a:spcBef>
                <a:spcPts val="0"/>
              </a:spcBef>
              <a:spcAft>
                <a:spcPts val="0"/>
              </a:spcAft>
              <a:defRPr sz="800" kern="1200" dirty="0" smtClean="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A5F5F3A0-0AFB-4856-92DD-38FC4F423B8C}" type="slidenum">
              <a:rPr lang="en-US" sz="1800" smtClean="0">
                <a:solidFill>
                  <a:prstClr val="white"/>
                </a:solidFill>
                <a:latin typeface="Calibri" panose="020F0502020204030204"/>
              </a:rPr>
              <a:pPr>
                <a:defRPr/>
              </a:pPr>
              <a:t>2</a:t>
            </a:fld>
            <a:endParaRPr lang="en-US" sz="1800">
              <a:solidFill>
                <a:prstClr val="white"/>
              </a:solidFill>
              <a:latin typeface="Calibri" panose="020F0502020204030204"/>
            </a:endParaRPr>
          </a:p>
        </p:txBody>
      </p:sp>
      <p:sp>
        <p:nvSpPr>
          <p:cNvPr id="6" name="Rectangle 2">
            <a:extLst>
              <a:ext uri="{FF2B5EF4-FFF2-40B4-BE49-F238E27FC236}">
                <a16:creationId xmlns:a16="http://schemas.microsoft.com/office/drawing/2014/main" id="{2F4F3692-F957-6F25-8701-86D87241E822}"/>
              </a:ext>
            </a:extLst>
          </p:cNvPr>
          <p:cNvSpPr>
            <a:spLocks noChangeArrowheads="1"/>
          </p:cNvSpPr>
          <p:nvPr/>
        </p:nvSpPr>
        <p:spPr bwMode="auto">
          <a:xfrm>
            <a:off x="176981" y="1146221"/>
            <a:ext cx="5919019" cy="291140"/>
          </a:xfrm>
          <a:prstGeom prst="rect">
            <a:avLst/>
          </a:prstGeom>
          <a:solidFill>
            <a:schemeClr val="tx1"/>
          </a:solidFill>
          <a:ln>
            <a:solidFill>
              <a:srgbClr val="DDDDDD">
                <a:lumMod val="50000"/>
              </a:srgbClr>
            </a:solidFill>
            <a:headEnd/>
            <a:tailEnd/>
          </a:ln>
          <a:effectLst/>
          <a:scene3d>
            <a:camera prst="orthographicFront">
              <a:rot lat="0" lon="0" rev="0"/>
            </a:camera>
            <a:lightRig rig="threePt" dir="t">
              <a:rot lat="0" lon="0" rev="1200000"/>
            </a:lightRig>
          </a:scene3d>
          <a:sp3d/>
        </p:spPr>
        <p:txBody>
          <a:bodyPr anchor="ctr"/>
          <a:lstStyle/>
          <a:p>
            <a:pPr marL="0" marR="0" lvl="0" indent="-34290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FFFFFF"/>
                </a:solidFill>
                <a:effectLst/>
                <a:uLnTx/>
                <a:uFillTx/>
                <a:latin typeface="Calibri" panose="020F0502020204030204"/>
                <a:ea typeface="ＭＳ Ｐゴシック" pitchFamily="-112" charset="-128"/>
                <a:cs typeface="Times New Roman" pitchFamily="18" charset="0"/>
              </a:rPr>
              <a:t>Brand Visuals – Post pictures here</a:t>
            </a:r>
          </a:p>
        </p:txBody>
      </p:sp>
      <p:sp>
        <p:nvSpPr>
          <p:cNvPr id="7" name="Rectangle 2">
            <a:extLst>
              <a:ext uri="{FF2B5EF4-FFF2-40B4-BE49-F238E27FC236}">
                <a16:creationId xmlns:a16="http://schemas.microsoft.com/office/drawing/2014/main" id="{C7FECD46-CB16-9BF0-C1A4-F3C0E2D4C456}"/>
              </a:ext>
            </a:extLst>
          </p:cNvPr>
          <p:cNvSpPr>
            <a:spLocks noChangeArrowheads="1"/>
          </p:cNvSpPr>
          <p:nvPr/>
        </p:nvSpPr>
        <p:spPr bwMode="auto">
          <a:xfrm>
            <a:off x="6197726" y="1109473"/>
            <a:ext cx="5919018" cy="327888"/>
          </a:xfrm>
          <a:prstGeom prst="rect">
            <a:avLst/>
          </a:prstGeom>
          <a:solidFill>
            <a:schemeClr val="tx1"/>
          </a:solidFill>
          <a:ln>
            <a:solidFill>
              <a:srgbClr val="DDDDDD">
                <a:lumMod val="50000"/>
              </a:srgbClr>
            </a:solidFill>
            <a:headEnd/>
            <a:tailEnd/>
          </a:ln>
          <a:effectLst/>
          <a:scene3d>
            <a:camera prst="orthographicFront">
              <a:rot lat="0" lon="0" rev="0"/>
            </a:camera>
            <a:lightRig rig="threePt" dir="t">
              <a:rot lat="0" lon="0" rev="1200000"/>
            </a:lightRig>
          </a:scene3d>
          <a:sp3d/>
        </p:spPr>
        <p:txBody>
          <a:bodyPr anchor="ctr"/>
          <a:lstStyle/>
          <a:p>
            <a:pPr marL="0" marR="0" lvl="0" indent="-34290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FFFFFF"/>
                </a:solidFill>
                <a:effectLst/>
                <a:uLnTx/>
                <a:uFillTx/>
                <a:latin typeface="Calibri" panose="020F0502020204030204"/>
                <a:ea typeface="ＭＳ Ｐゴシック" pitchFamily="-112" charset="-128"/>
                <a:cs typeface="Times New Roman" pitchFamily="18" charset="0"/>
              </a:rPr>
              <a:t>Pricing (Units/Case, Packs/Case, Units/Pack/Retail Facts</a:t>
            </a:r>
          </a:p>
        </p:txBody>
      </p:sp>
      <p:graphicFrame>
        <p:nvGraphicFramePr>
          <p:cNvPr id="8" name="Table 7">
            <a:extLst>
              <a:ext uri="{FF2B5EF4-FFF2-40B4-BE49-F238E27FC236}">
                <a16:creationId xmlns:a16="http://schemas.microsoft.com/office/drawing/2014/main" id="{4FB5CBAE-EB55-0D1D-BDA3-9C262F09BCE5}"/>
              </a:ext>
            </a:extLst>
          </p:cNvPr>
          <p:cNvGraphicFramePr>
            <a:graphicFrameLocks noGrp="1"/>
          </p:cNvGraphicFramePr>
          <p:nvPr>
            <p:extLst>
              <p:ext uri="{D42A27DB-BD31-4B8C-83A1-F6EECF244321}">
                <p14:modId xmlns:p14="http://schemas.microsoft.com/office/powerpoint/2010/main" val="3948514668"/>
              </p:ext>
            </p:extLst>
          </p:nvPr>
        </p:nvGraphicFramePr>
        <p:xfrm>
          <a:off x="6096000" y="1519334"/>
          <a:ext cx="6020745" cy="5300163"/>
        </p:xfrm>
        <a:graphic>
          <a:graphicData uri="http://schemas.openxmlformats.org/drawingml/2006/table">
            <a:tbl>
              <a:tblPr firstRow="1" bandRow="1">
                <a:tableStyleId>{5C22544A-7EE6-4342-B048-85BDC9FD1C3A}</a:tableStyleId>
              </a:tblPr>
              <a:tblGrid>
                <a:gridCol w="6020745">
                  <a:extLst>
                    <a:ext uri="{9D8B030D-6E8A-4147-A177-3AD203B41FA5}">
                      <a16:colId xmlns:a16="http://schemas.microsoft.com/office/drawing/2014/main" val="2546163156"/>
                    </a:ext>
                  </a:extLst>
                </a:gridCol>
              </a:tblGrid>
              <a:tr h="4964883">
                <a:tc>
                  <a:txBody>
                    <a:bodyPr/>
                    <a:lstStyle/>
                    <a:p>
                      <a:pPr marL="0" indent="0">
                        <a:buFont typeface="Arial" panose="020B0604020202020204" pitchFamily="34" charset="0"/>
                        <a:buNone/>
                      </a:pPr>
                      <a:endParaRPr lang="en-US" sz="1600" b="1" kern="1200" dirty="0">
                        <a:solidFill>
                          <a:schemeClr val="tx1"/>
                        </a:solidFill>
                        <a:latin typeface="+mn-lt"/>
                        <a:ea typeface="+mn-ea"/>
                        <a:cs typeface="+mn-cs"/>
                      </a:endParaRPr>
                    </a:p>
                    <a:p>
                      <a:pPr marL="171450" indent="-171450">
                        <a:buFont typeface="Arial" panose="020B0604020202020204" pitchFamily="34" charset="0"/>
                        <a:buChar char="•"/>
                      </a:pPr>
                      <a:r>
                        <a:rPr lang="en-US" sz="1600" b="1" kern="1200" dirty="0">
                          <a:solidFill>
                            <a:schemeClr val="tx1"/>
                          </a:solidFill>
                          <a:latin typeface="+mn-lt"/>
                          <a:ea typeface="+mn-ea"/>
                          <a:cs typeface="+mn-cs"/>
                        </a:rPr>
                        <a:t>DELIVERED PRICING </a:t>
                      </a:r>
                    </a:p>
                    <a:p>
                      <a:pPr marL="0" indent="0">
                        <a:buFont typeface="Arial" panose="020B0604020202020204" pitchFamily="34" charset="0"/>
                        <a:buNone/>
                      </a:pPr>
                      <a:r>
                        <a:rPr lang="en-US" sz="1600" b="1" kern="1200" dirty="0">
                          <a:solidFill>
                            <a:schemeClr val="tx1"/>
                          </a:solidFill>
                          <a:latin typeface="+mn-lt"/>
                          <a:ea typeface="+mn-ea"/>
                          <a:cs typeface="+mn-cs"/>
                        </a:rPr>
                        <a:t>     All cans 6/4PK (24 cans)= $45.90</a:t>
                      </a:r>
                      <a:br>
                        <a:rPr lang="en-US" sz="1600" b="1" kern="1200" dirty="0">
                          <a:solidFill>
                            <a:schemeClr val="tx1"/>
                          </a:solidFill>
                          <a:latin typeface="+mn-lt"/>
                          <a:ea typeface="+mn-ea"/>
                          <a:cs typeface="+mn-cs"/>
                        </a:rPr>
                      </a:br>
                      <a:r>
                        <a:rPr lang="en-US" sz="1600" b="1" kern="1200" dirty="0">
                          <a:solidFill>
                            <a:schemeClr val="tx1"/>
                          </a:solidFill>
                          <a:latin typeface="+mn-lt"/>
                          <a:ea typeface="+mn-ea"/>
                          <a:cs typeface="+mn-cs"/>
                        </a:rPr>
                        <a:t>     Salted Vodka 1liter/6PK= $96.95 case </a:t>
                      </a:r>
                    </a:p>
                    <a:p>
                      <a:pPr marL="0" indent="0">
                        <a:buFont typeface="Arial" panose="020B0604020202020204" pitchFamily="34" charset="0"/>
                        <a:buNone/>
                      </a:pPr>
                      <a:r>
                        <a:rPr lang="en-US" sz="1600" b="1" kern="1200" dirty="0">
                          <a:solidFill>
                            <a:schemeClr val="tx1"/>
                          </a:solidFill>
                          <a:latin typeface="+mn-lt"/>
                          <a:ea typeface="+mn-ea"/>
                          <a:cs typeface="+mn-cs"/>
                        </a:rPr>
                        <a:t>     Salted Spiced Rum 1liter/6PK= $165 case</a:t>
                      </a:r>
                    </a:p>
                    <a:p>
                      <a:pPr marL="0" indent="0">
                        <a:buFont typeface="Arial" panose="020B0604020202020204" pitchFamily="34" charset="0"/>
                        <a:buNone/>
                      </a:pPr>
                      <a:r>
                        <a:rPr lang="en-US" sz="1600" b="1" kern="1200" dirty="0">
                          <a:solidFill>
                            <a:schemeClr val="tx1"/>
                          </a:solidFill>
                          <a:latin typeface="+mn-lt"/>
                          <a:ea typeface="+mn-ea"/>
                          <a:cs typeface="+mn-cs"/>
                        </a:rPr>
                        <a:t>     Salted Whiskey 1liter/6PK= $169 case </a:t>
                      </a:r>
                    </a:p>
                    <a:p>
                      <a:pPr marL="0" indent="0">
                        <a:buFont typeface="Arial" panose="020B0604020202020204" pitchFamily="34" charset="0"/>
                        <a:buNone/>
                      </a:pPr>
                      <a:endParaRPr lang="en-US" sz="1600" b="1" kern="1200" dirty="0">
                        <a:solidFill>
                          <a:schemeClr val="tx1"/>
                        </a:solidFill>
                        <a:latin typeface="+mn-lt"/>
                        <a:ea typeface="+mn-ea"/>
                        <a:cs typeface="+mn-cs"/>
                      </a:endParaRPr>
                    </a:p>
                    <a:p>
                      <a:pPr marL="171450" indent="-171450">
                        <a:buFont typeface="Arial" panose="020B0604020202020204" pitchFamily="34" charset="0"/>
                        <a:buChar char="•"/>
                      </a:pPr>
                      <a:r>
                        <a:rPr lang="en-US" sz="1600" b="1" kern="1200" dirty="0">
                          <a:solidFill>
                            <a:schemeClr val="tx1"/>
                          </a:solidFill>
                          <a:latin typeface="+mn-lt"/>
                          <a:ea typeface="+mn-ea"/>
                          <a:cs typeface="+mn-cs"/>
                        </a:rPr>
                        <a:t>SUGGESTED RETAIL PRICE (WHAT THE CONSUMER PAYS):</a:t>
                      </a:r>
                    </a:p>
                    <a:p>
                      <a:pPr marL="0" indent="0">
                        <a:buFont typeface="Arial" panose="020B0604020202020204" pitchFamily="34" charset="0"/>
                        <a:buNone/>
                      </a:pPr>
                      <a:r>
                        <a:rPr lang="en-US" sz="1600" b="1" kern="1200" dirty="0">
                          <a:solidFill>
                            <a:schemeClr val="tx1"/>
                          </a:solidFill>
                          <a:latin typeface="+mn-lt"/>
                          <a:ea typeface="+mn-ea"/>
                          <a:cs typeface="+mn-cs"/>
                        </a:rPr>
                        <a:t>     all cans 6/4PK (24 cans)= $77.94 (12.99 4pk)</a:t>
                      </a:r>
                      <a:br>
                        <a:rPr lang="en-US" sz="1600" b="1" kern="1200" dirty="0">
                          <a:solidFill>
                            <a:schemeClr val="tx1"/>
                          </a:solidFill>
                          <a:latin typeface="+mn-lt"/>
                          <a:ea typeface="+mn-ea"/>
                          <a:cs typeface="+mn-cs"/>
                        </a:rPr>
                      </a:br>
                      <a:r>
                        <a:rPr lang="en-US" sz="1600" b="1" kern="1200" dirty="0">
                          <a:solidFill>
                            <a:schemeClr val="tx1"/>
                          </a:solidFill>
                          <a:latin typeface="+mn-lt"/>
                          <a:ea typeface="+mn-ea"/>
                          <a:cs typeface="+mn-cs"/>
                        </a:rPr>
                        <a:t>     Salted Vodka 1liter/6PK= $179.94 case ($29.99 bottle) </a:t>
                      </a:r>
                    </a:p>
                    <a:p>
                      <a:pPr marL="0" indent="0">
                        <a:buFont typeface="Arial" panose="020B0604020202020204" pitchFamily="34" charset="0"/>
                        <a:buNone/>
                      </a:pPr>
                      <a:r>
                        <a:rPr lang="en-US" sz="1600" b="1" kern="1200" dirty="0">
                          <a:solidFill>
                            <a:schemeClr val="tx1"/>
                          </a:solidFill>
                          <a:latin typeface="+mn-lt"/>
                          <a:ea typeface="+mn-ea"/>
                          <a:cs typeface="+mn-cs"/>
                        </a:rPr>
                        <a:t>     Salted Spiced Rum 1liter/6PK= $239.95 case ($39.99 bottle)</a:t>
                      </a:r>
                    </a:p>
                    <a:p>
                      <a:pPr marL="0" indent="0">
                        <a:buFont typeface="Arial" panose="020B0604020202020204" pitchFamily="34" charset="0"/>
                        <a:buNone/>
                      </a:pPr>
                      <a:r>
                        <a:rPr lang="en-US" sz="1600" b="1" kern="1200" dirty="0">
                          <a:solidFill>
                            <a:schemeClr val="tx1"/>
                          </a:solidFill>
                          <a:latin typeface="+mn-lt"/>
                          <a:ea typeface="+mn-ea"/>
                          <a:cs typeface="+mn-cs"/>
                        </a:rPr>
                        <a:t>     Salted Whiskey 1liter/6PK= $239.95 case ($39.99 bottle) </a:t>
                      </a:r>
                    </a:p>
                    <a:p>
                      <a:pPr marL="0" indent="0">
                        <a:buFont typeface="Arial" panose="020B0604020202020204" pitchFamily="34" charset="0"/>
                        <a:buNone/>
                      </a:pPr>
                      <a:endParaRPr lang="en-US" sz="1600" b="1" kern="1200" dirty="0">
                        <a:solidFill>
                          <a:schemeClr val="tx1"/>
                        </a:solidFill>
                        <a:latin typeface="+mn-lt"/>
                        <a:ea typeface="+mn-ea"/>
                        <a:cs typeface="+mn-cs"/>
                      </a:endParaRPr>
                    </a:p>
                    <a:p>
                      <a:pPr marL="171450" indent="-171450">
                        <a:buFont typeface="Arial" panose="020B0604020202020204" pitchFamily="34" charset="0"/>
                        <a:buChar char="•"/>
                      </a:pPr>
                      <a:r>
                        <a:rPr lang="en-US" sz="1600" b="1" kern="1200" dirty="0">
                          <a:solidFill>
                            <a:schemeClr val="tx1"/>
                          </a:solidFill>
                          <a:latin typeface="+mn-lt"/>
                          <a:ea typeface="+mn-ea"/>
                          <a:cs typeface="+mn-cs"/>
                        </a:rPr>
                        <a:t>SHELF LIFE:</a:t>
                      </a:r>
                      <a:br>
                        <a:rPr lang="en-US" sz="1600" b="1" kern="1200" dirty="0">
                          <a:solidFill>
                            <a:schemeClr val="tx1"/>
                          </a:solidFill>
                          <a:latin typeface="+mn-lt"/>
                          <a:ea typeface="+mn-ea"/>
                          <a:cs typeface="+mn-cs"/>
                        </a:rPr>
                      </a:br>
                      <a:r>
                        <a:rPr lang="en-US" sz="1600" b="1" kern="1200" dirty="0">
                          <a:solidFill>
                            <a:schemeClr val="tx1"/>
                          </a:solidFill>
                          <a:latin typeface="+mn-lt"/>
                          <a:ea typeface="+mn-ea"/>
                          <a:cs typeface="+mn-cs"/>
                        </a:rPr>
                        <a:t>RTD 2 years </a:t>
                      </a:r>
                    </a:p>
                    <a:p>
                      <a:pPr marL="0" indent="0">
                        <a:buFont typeface="Arial" panose="020B0604020202020204" pitchFamily="34" charset="0"/>
                        <a:buNone/>
                      </a:pPr>
                      <a:endParaRPr lang="en-US" sz="1600" b="1" kern="1200" dirty="0">
                        <a:solidFill>
                          <a:schemeClr val="tx1"/>
                        </a:solidFill>
                        <a:latin typeface="+mn-lt"/>
                        <a:ea typeface="+mn-ea"/>
                        <a:cs typeface="+mn-cs"/>
                      </a:endParaRPr>
                    </a:p>
                  </a:txBody>
                  <a:tcPr>
                    <a:lnL w="19050" cap="flat" cmpd="sng" algn="ctr">
                      <a:solidFill>
                        <a:schemeClr val="bg2">
                          <a:lumMod val="50000"/>
                        </a:schemeClr>
                      </a:solidFill>
                      <a:prstDash val="solid"/>
                      <a:round/>
                      <a:headEnd type="none" w="med" len="med"/>
                      <a:tailEnd type="none" w="med" len="med"/>
                    </a:lnL>
                    <a:lnR w="19050" cap="flat" cmpd="sng" algn="ctr">
                      <a:solidFill>
                        <a:schemeClr val="bg2">
                          <a:lumMod val="50000"/>
                        </a:schemeClr>
                      </a:solidFill>
                      <a:prstDash val="solid"/>
                      <a:round/>
                      <a:headEnd type="none" w="med" len="med"/>
                      <a:tailEnd type="none" w="med" len="med"/>
                    </a:lnR>
                    <a:lnT w="19050" cap="flat" cmpd="sng" algn="ctr">
                      <a:solidFill>
                        <a:schemeClr val="bg2">
                          <a:lumMod val="50000"/>
                        </a:schemeClr>
                      </a:solidFill>
                      <a:prstDash val="solid"/>
                      <a:round/>
                      <a:headEnd type="none" w="med" len="med"/>
                      <a:tailEnd type="none" w="med" len="med"/>
                    </a:lnT>
                    <a:lnB w="19050" cap="flat" cmpd="sng" algn="ctr">
                      <a:solidFill>
                        <a:schemeClr val="bg2">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976256315"/>
                  </a:ext>
                </a:extLst>
              </a:tr>
              <a:tr h="0">
                <a:tc>
                  <a:txBody>
                    <a:bodyPr/>
                    <a:lstStyle/>
                    <a:p>
                      <a:pPr marL="171450" indent="-171450">
                        <a:buFont typeface="Arial" panose="020B0604020202020204" pitchFamily="34" charset="0"/>
                        <a:buChar char="•"/>
                      </a:pPr>
                      <a:endParaRPr lang="en-US" sz="1600" b="1" kern="1200" dirty="0">
                        <a:solidFill>
                          <a:schemeClr val="tx1"/>
                        </a:solidFill>
                        <a:latin typeface="+mn-lt"/>
                        <a:ea typeface="+mn-ea"/>
                        <a:cs typeface="+mn-cs"/>
                      </a:endParaRPr>
                    </a:p>
                  </a:txBody>
                  <a:tcPr>
                    <a:lnL w="19050" cap="flat" cmpd="sng" algn="ctr">
                      <a:solidFill>
                        <a:schemeClr val="bg2">
                          <a:lumMod val="50000"/>
                        </a:schemeClr>
                      </a:solidFill>
                      <a:prstDash val="solid"/>
                      <a:round/>
                      <a:headEnd type="none" w="med" len="med"/>
                      <a:tailEnd type="none" w="med" len="med"/>
                    </a:lnL>
                    <a:lnR w="19050" cap="flat" cmpd="sng" algn="ctr">
                      <a:solidFill>
                        <a:schemeClr val="bg2">
                          <a:lumMod val="50000"/>
                        </a:schemeClr>
                      </a:solidFill>
                      <a:prstDash val="solid"/>
                      <a:round/>
                      <a:headEnd type="none" w="med" len="med"/>
                      <a:tailEnd type="none" w="med" len="med"/>
                    </a:lnR>
                    <a:lnT w="19050" cap="flat" cmpd="sng" algn="ctr">
                      <a:solidFill>
                        <a:schemeClr val="bg2">
                          <a:lumMod val="50000"/>
                        </a:schemeClr>
                      </a:solidFill>
                      <a:prstDash val="solid"/>
                      <a:round/>
                      <a:headEnd type="none" w="med" len="med"/>
                      <a:tailEnd type="none" w="med" len="med"/>
                    </a:lnT>
                    <a:lnB w="19050" cap="flat" cmpd="sng" algn="ctr">
                      <a:solidFill>
                        <a:schemeClr val="bg2">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315340700"/>
                  </a:ext>
                </a:extLst>
              </a:tr>
            </a:tbl>
          </a:graphicData>
        </a:graphic>
      </p:graphicFrame>
      <p:graphicFrame>
        <p:nvGraphicFramePr>
          <p:cNvPr id="9" name="Table 8">
            <a:extLst>
              <a:ext uri="{FF2B5EF4-FFF2-40B4-BE49-F238E27FC236}">
                <a16:creationId xmlns:a16="http://schemas.microsoft.com/office/drawing/2014/main" id="{17A167B8-EDC7-4590-A1C7-896BA4B3F2BB}"/>
              </a:ext>
            </a:extLst>
          </p:cNvPr>
          <p:cNvGraphicFramePr>
            <a:graphicFrameLocks noGrp="1"/>
          </p:cNvGraphicFramePr>
          <p:nvPr>
            <p:extLst>
              <p:ext uri="{D42A27DB-BD31-4B8C-83A1-F6EECF244321}">
                <p14:modId xmlns:p14="http://schemas.microsoft.com/office/powerpoint/2010/main" val="3801845558"/>
              </p:ext>
            </p:extLst>
          </p:nvPr>
        </p:nvGraphicFramePr>
        <p:xfrm>
          <a:off x="176981" y="1437361"/>
          <a:ext cx="5919019" cy="5046856"/>
        </p:xfrm>
        <a:graphic>
          <a:graphicData uri="http://schemas.openxmlformats.org/drawingml/2006/table">
            <a:tbl>
              <a:tblPr firstRow="1" bandRow="1">
                <a:tableStyleId>{5C22544A-7EE6-4342-B048-85BDC9FD1C3A}</a:tableStyleId>
              </a:tblPr>
              <a:tblGrid>
                <a:gridCol w="5919019">
                  <a:extLst>
                    <a:ext uri="{9D8B030D-6E8A-4147-A177-3AD203B41FA5}">
                      <a16:colId xmlns:a16="http://schemas.microsoft.com/office/drawing/2014/main" val="99142268"/>
                    </a:ext>
                  </a:extLst>
                </a:gridCol>
              </a:tblGrid>
              <a:tr h="5046856">
                <a:tc>
                  <a:txBody>
                    <a:bodyPr/>
                    <a:lstStyle/>
                    <a:p>
                      <a:pPr marL="0" indent="0">
                        <a:buFont typeface="Arial" panose="020B0604020202020204" pitchFamily="34" charset="0"/>
                        <a:buNone/>
                      </a:pPr>
                      <a:r>
                        <a:rPr lang="en-US" sz="1600" b="1" kern="1200" dirty="0">
                          <a:solidFill>
                            <a:schemeClr val="tx1"/>
                          </a:solidFill>
                          <a:latin typeface="+mn-lt"/>
                          <a:ea typeface="+mn-ea"/>
                          <a:cs typeface="+mn-cs"/>
                        </a:rPr>
                        <a:t>BOTTLE/PRODUCT.</a:t>
                      </a:r>
                    </a:p>
                    <a:p>
                      <a:pPr marL="0" indent="0">
                        <a:buFont typeface="Arial" panose="020B0604020202020204" pitchFamily="34" charset="0"/>
                        <a:buNone/>
                      </a:pPr>
                      <a:endParaRPr lang="en-US" sz="1600" b="1" kern="1200" dirty="0">
                        <a:solidFill>
                          <a:schemeClr val="tx1"/>
                        </a:solidFill>
                        <a:latin typeface="+mn-lt"/>
                        <a:ea typeface="+mn-ea"/>
                        <a:cs typeface="+mn-cs"/>
                      </a:endParaRPr>
                    </a:p>
                    <a:p>
                      <a:pPr marL="0" indent="0">
                        <a:buFont typeface="Arial" panose="020B0604020202020204" pitchFamily="34" charset="0"/>
                        <a:buNone/>
                      </a:pPr>
                      <a:r>
                        <a:rPr lang="en-US" sz="1600" b="1" kern="1200" dirty="0">
                          <a:solidFill>
                            <a:schemeClr val="tx1"/>
                          </a:solidFill>
                          <a:latin typeface="+mn-lt"/>
                          <a:ea typeface="+mn-ea"/>
                          <a:cs typeface="+mn-cs"/>
                        </a:rPr>
                        <a:t>                                                                                         Please click on</a:t>
                      </a:r>
                    </a:p>
                    <a:p>
                      <a:pPr marL="0" indent="0">
                        <a:buFont typeface="Arial" panose="020B0604020202020204" pitchFamily="34" charset="0"/>
                        <a:buNone/>
                      </a:pPr>
                      <a:r>
                        <a:rPr lang="en-US" sz="1600" b="1" kern="1200" dirty="0">
                          <a:solidFill>
                            <a:schemeClr val="tx1"/>
                          </a:solidFill>
                          <a:latin typeface="+mn-lt"/>
                          <a:ea typeface="+mn-ea"/>
                          <a:cs typeface="+mn-cs"/>
                        </a:rPr>
                        <a:t>                                                                                         image to resize it for                    r                                                                                       reading </a:t>
                      </a:r>
                    </a:p>
                  </a:txBody>
                  <a:tcPr>
                    <a:lnL w="19050" cap="flat" cmpd="sng" algn="ctr">
                      <a:solidFill>
                        <a:schemeClr val="bg2">
                          <a:lumMod val="50000"/>
                        </a:schemeClr>
                      </a:solidFill>
                      <a:prstDash val="solid"/>
                      <a:round/>
                      <a:headEnd type="none" w="med" len="med"/>
                      <a:tailEnd type="none" w="med" len="med"/>
                    </a:lnL>
                    <a:lnR w="19050" cap="flat" cmpd="sng" algn="ctr">
                      <a:solidFill>
                        <a:schemeClr val="bg2">
                          <a:lumMod val="50000"/>
                        </a:schemeClr>
                      </a:solidFill>
                      <a:prstDash val="solid"/>
                      <a:round/>
                      <a:headEnd type="none" w="med" len="med"/>
                      <a:tailEnd type="none" w="med" len="med"/>
                    </a:lnR>
                    <a:lnT w="19050" cap="flat" cmpd="sng" algn="ctr">
                      <a:solidFill>
                        <a:schemeClr val="bg2">
                          <a:lumMod val="50000"/>
                        </a:schemeClr>
                      </a:solidFill>
                      <a:prstDash val="solid"/>
                      <a:round/>
                      <a:headEnd type="none" w="med" len="med"/>
                      <a:tailEnd type="none" w="med" len="med"/>
                    </a:lnT>
                    <a:lnB w="19050" cap="flat" cmpd="sng" algn="ctr">
                      <a:solidFill>
                        <a:schemeClr val="bg2">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976256315"/>
                  </a:ext>
                </a:extLst>
              </a:tr>
            </a:tbl>
          </a:graphicData>
        </a:graphic>
      </p:graphicFrame>
      <p:pic>
        <p:nvPicPr>
          <p:cNvPr id="11" name="Picture 10" descr="A blue label with text and pictures on it&#10;&#10;Description automatically generated">
            <a:extLst>
              <a:ext uri="{FF2B5EF4-FFF2-40B4-BE49-F238E27FC236}">
                <a16:creationId xmlns:a16="http://schemas.microsoft.com/office/drawing/2014/main" id="{9A9EDDF6-86E0-54A4-A6B1-529AC3D34D2C}"/>
              </a:ext>
            </a:extLst>
          </p:cNvPr>
          <p:cNvPicPr>
            <a:picLocks noChangeAspect="1"/>
          </p:cNvPicPr>
          <p:nvPr/>
        </p:nvPicPr>
        <p:blipFill>
          <a:blip r:embed="rId3"/>
          <a:stretch>
            <a:fillRect/>
          </a:stretch>
        </p:blipFill>
        <p:spPr>
          <a:xfrm>
            <a:off x="227569" y="1759031"/>
            <a:ext cx="1847525" cy="1448311"/>
          </a:xfrm>
          <a:prstGeom prst="rect">
            <a:avLst/>
          </a:prstGeom>
        </p:spPr>
      </p:pic>
      <p:pic>
        <p:nvPicPr>
          <p:cNvPr id="12" name="Picture 11" descr="A group of blue cans with labels&#10;&#10;Description automatically generated">
            <a:extLst>
              <a:ext uri="{FF2B5EF4-FFF2-40B4-BE49-F238E27FC236}">
                <a16:creationId xmlns:a16="http://schemas.microsoft.com/office/drawing/2014/main" id="{25A9EF48-5B59-5E33-145B-72E8E743167B}"/>
              </a:ext>
            </a:extLst>
          </p:cNvPr>
          <p:cNvPicPr>
            <a:picLocks noChangeAspect="1"/>
          </p:cNvPicPr>
          <p:nvPr/>
        </p:nvPicPr>
        <p:blipFill>
          <a:blip r:embed="rId4"/>
          <a:stretch>
            <a:fillRect/>
          </a:stretch>
        </p:blipFill>
        <p:spPr>
          <a:xfrm>
            <a:off x="2017154" y="1667196"/>
            <a:ext cx="1979040" cy="1631980"/>
          </a:xfrm>
          <a:prstGeom prst="rect">
            <a:avLst/>
          </a:prstGeom>
        </p:spPr>
      </p:pic>
      <p:pic>
        <p:nvPicPr>
          <p:cNvPr id="13" name="Picture 12" descr="A group of blue cans with white text and blue labels&#10;&#10;Description automatically generated">
            <a:extLst>
              <a:ext uri="{FF2B5EF4-FFF2-40B4-BE49-F238E27FC236}">
                <a16:creationId xmlns:a16="http://schemas.microsoft.com/office/drawing/2014/main" id="{A1270789-C1D2-75F2-0942-3FA42C812A7D}"/>
              </a:ext>
            </a:extLst>
          </p:cNvPr>
          <p:cNvPicPr>
            <a:picLocks noChangeAspect="1"/>
          </p:cNvPicPr>
          <p:nvPr/>
        </p:nvPicPr>
        <p:blipFill>
          <a:blip r:embed="rId5"/>
          <a:stretch>
            <a:fillRect/>
          </a:stretch>
        </p:blipFill>
        <p:spPr>
          <a:xfrm>
            <a:off x="125757" y="3202350"/>
            <a:ext cx="2073721" cy="1759432"/>
          </a:xfrm>
          <a:prstGeom prst="rect">
            <a:avLst/>
          </a:prstGeom>
        </p:spPr>
      </p:pic>
      <p:pic>
        <p:nvPicPr>
          <p:cNvPr id="14" name="Picture 13" descr="A group of blue cans with labels&#10;&#10;Description automatically generated">
            <a:extLst>
              <a:ext uri="{FF2B5EF4-FFF2-40B4-BE49-F238E27FC236}">
                <a16:creationId xmlns:a16="http://schemas.microsoft.com/office/drawing/2014/main" id="{F91A47FD-958F-71F8-085F-E65355932114}"/>
              </a:ext>
            </a:extLst>
          </p:cNvPr>
          <p:cNvPicPr>
            <a:picLocks noChangeAspect="1"/>
          </p:cNvPicPr>
          <p:nvPr/>
        </p:nvPicPr>
        <p:blipFill>
          <a:blip r:embed="rId6"/>
          <a:stretch>
            <a:fillRect/>
          </a:stretch>
        </p:blipFill>
        <p:spPr>
          <a:xfrm>
            <a:off x="2151422" y="3299175"/>
            <a:ext cx="2007517" cy="1638287"/>
          </a:xfrm>
          <a:prstGeom prst="rect">
            <a:avLst/>
          </a:prstGeom>
        </p:spPr>
      </p:pic>
      <p:pic>
        <p:nvPicPr>
          <p:cNvPr id="15" name="Picture 14" descr="A screenshot of a product&#10;&#10;Description automatically generated">
            <a:extLst>
              <a:ext uri="{FF2B5EF4-FFF2-40B4-BE49-F238E27FC236}">
                <a16:creationId xmlns:a16="http://schemas.microsoft.com/office/drawing/2014/main" id="{4DEB1960-C7D4-3736-1A85-A94ACAFFCB61}"/>
              </a:ext>
            </a:extLst>
          </p:cNvPr>
          <p:cNvPicPr>
            <a:picLocks noChangeAspect="1"/>
          </p:cNvPicPr>
          <p:nvPr/>
        </p:nvPicPr>
        <p:blipFill>
          <a:blip r:embed="rId7"/>
          <a:stretch>
            <a:fillRect/>
          </a:stretch>
        </p:blipFill>
        <p:spPr>
          <a:xfrm>
            <a:off x="227569" y="5142262"/>
            <a:ext cx="1668418" cy="923101"/>
          </a:xfrm>
          <a:prstGeom prst="rect">
            <a:avLst/>
          </a:prstGeom>
        </p:spPr>
      </p:pic>
      <p:sp>
        <p:nvSpPr>
          <p:cNvPr id="16" name="AutoShape 2">
            <a:extLst>
              <a:ext uri="{FF2B5EF4-FFF2-40B4-BE49-F238E27FC236}">
                <a16:creationId xmlns:a16="http://schemas.microsoft.com/office/drawing/2014/main" id="{1CD45E07-7415-1E53-AA24-D7EAE4A54A18}"/>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7" name="Picture 16" descr="A bottle of liquid with a price tag&#10;&#10;Description automatically generated">
            <a:extLst>
              <a:ext uri="{FF2B5EF4-FFF2-40B4-BE49-F238E27FC236}">
                <a16:creationId xmlns:a16="http://schemas.microsoft.com/office/drawing/2014/main" id="{64A3B026-DC85-4CD6-413D-D22F6D71C692}"/>
              </a:ext>
            </a:extLst>
          </p:cNvPr>
          <p:cNvPicPr>
            <a:picLocks noChangeAspect="1"/>
          </p:cNvPicPr>
          <p:nvPr/>
        </p:nvPicPr>
        <p:blipFill>
          <a:blip r:embed="rId8"/>
          <a:stretch>
            <a:fillRect/>
          </a:stretch>
        </p:blipFill>
        <p:spPr>
          <a:xfrm>
            <a:off x="2017154" y="5114432"/>
            <a:ext cx="1534205" cy="811358"/>
          </a:xfrm>
          <a:prstGeom prst="rect">
            <a:avLst/>
          </a:prstGeom>
        </p:spPr>
      </p:pic>
      <p:pic>
        <p:nvPicPr>
          <p:cNvPr id="18" name="Picture 17" descr="A bottle of whiskey with a label&#10;&#10;Description automatically generated">
            <a:extLst>
              <a:ext uri="{FF2B5EF4-FFF2-40B4-BE49-F238E27FC236}">
                <a16:creationId xmlns:a16="http://schemas.microsoft.com/office/drawing/2014/main" id="{BD912A15-B7B1-ED60-C081-BBD90226B410}"/>
              </a:ext>
            </a:extLst>
          </p:cNvPr>
          <p:cNvPicPr>
            <a:picLocks noChangeAspect="1"/>
          </p:cNvPicPr>
          <p:nvPr/>
        </p:nvPicPr>
        <p:blipFill>
          <a:blip r:embed="rId9"/>
          <a:stretch>
            <a:fillRect/>
          </a:stretch>
        </p:blipFill>
        <p:spPr>
          <a:xfrm>
            <a:off x="3905960" y="5114432"/>
            <a:ext cx="1402601" cy="831714"/>
          </a:xfrm>
          <a:prstGeom prst="rect">
            <a:avLst/>
          </a:prstGeom>
        </p:spPr>
      </p:pic>
      <p:pic>
        <p:nvPicPr>
          <p:cNvPr id="19" name="Picture 18">
            <a:extLst>
              <a:ext uri="{FF2B5EF4-FFF2-40B4-BE49-F238E27FC236}">
                <a16:creationId xmlns:a16="http://schemas.microsoft.com/office/drawing/2014/main" id="{EC1D0826-B3F4-911E-CFBA-0E694A519EF8}"/>
              </a:ext>
            </a:extLst>
          </p:cNvPr>
          <p:cNvPicPr>
            <a:picLocks noChangeAspect="1"/>
          </p:cNvPicPr>
          <p:nvPr/>
        </p:nvPicPr>
        <p:blipFill>
          <a:blip r:embed="rId10"/>
          <a:stretch>
            <a:fillRect/>
          </a:stretch>
        </p:blipFill>
        <p:spPr>
          <a:xfrm>
            <a:off x="381000" y="24382"/>
            <a:ext cx="1099303" cy="1106764"/>
          </a:xfrm>
          <a:prstGeom prst="rect">
            <a:avLst/>
          </a:prstGeom>
        </p:spPr>
      </p:pic>
      <p:pic>
        <p:nvPicPr>
          <p:cNvPr id="21" name="Picture 20">
            <a:extLst>
              <a:ext uri="{FF2B5EF4-FFF2-40B4-BE49-F238E27FC236}">
                <a16:creationId xmlns:a16="http://schemas.microsoft.com/office/drawing/2014/main" id="{37FE9E4D-BAA8-AA84-1F6E-F352CCD92F34}"/>
              </a:ext>
            </a:extLst>
          </p:cNvPr>
          <p:cNvPicPr>
            <a:picLocks noChangeAspect="1"/>
          </p:cNvPicPr>
          <p:nvPr/>
        </p:nvPicPr>
        <p:blipFill>
          <a:blip r:embed="rId11"/>
          <a:stretch>
            <a:fillRect/>
          </a:stretch>
        </p:blipFill>
        <p:spPr>
          <a:xfrm>
            <a:off x="0" y="-3717"/>
            <a:ext cx="12192000" cy="1163510"/>
          </a:xfrm>
          <a:prstGeom prst="rect">
            <a:avLst/>
          </a:prstGeom>
        </p:spPr>
      </p:pic>
      <p:pic>
        <p:nvPicPr>
          <p:cNvPr id="23" name="Picture 22" descr="A group of blue cans&#10;&#10;AI-generated content may be incorrect.">
            <a:extLst>
              <a:ext uri="{FF2B5EF4-FFF2-40B4-BE49-F238E27FC236}">
                <a16:creationId xmlns:a16="http://schemas.microsoft.com/office/drawing/2014/main" id="{01FE1B2B-9FE6-19BC-979F-0AE682EC6122}"/>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085520" y="3311335"/>
            <a:ext cx="1900779" cy="1638287"/>
          </a:xfrm>
          <a:prstGeom prst="rect">
            <a:avLst/>
          </a:prstGeom>
        </p:spPr>
      </p:pic>
    </p:spTree>
    <p:extLst>
      <p:ext uri="{BB962C8B-B14F-4D97-AF65-F5344CB8AC3E}">
        <p14:creationId xmlns:p14="http://schemas.microsoft.com/office/powerpoint/2010/main" val="15396280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2">
            <a:extLst>
              <a:ext uri="{FF2B5EF4-FFF2-40B4-BE49-F238E27FC236}">
                <a16:creationId xmlns:a16="http://schemas.microsoft.com/office/drawing/2014/main" id="{FDB85571-718C-5C20-9A8D-756AA22DA347}"/>
              </a:ext>
            </a:extLst>
          </p:cNvPr>
          <p:cNvSpPr/>
          <p:nvPr/>
        </p:nvSpPr>
        <p:spPr>
          <a:xfrm>
            <a:off x="1223772" y="1109472"/>
            <a:ext cx="9093581" cy="12191"/>
          </a:xfrm>
          <a:prstGeom prst="rect">
            <a:avLst/>
          </a:prstGeom>
          <a:blipFill>
            <a:blip r:embed="rId2"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Slide Number Placeholder 2">
            <a:extLst>
              <a:ext uri="{FF2B5EF4-FFF2-40B4-BE49-F238E27FC236}">
                <a16:creationId xmlns:a16="http://schemas.microsoft.com/office/drawing/2014/main" id="{4CEB76E6-72FB-F0C4-21B3-6A93C4100892}"/>
              </a:ext>
            </a:extLst>
          </p:cNvPr>
          <p:cNvSpPr txBox="1">
            <a:spLocks/>
          </p:cNvSpPr>
          <p:nvPr/>
        </p:nvSpPr>
        <p:spPr>
          <a:xfrm>
            <a:off x="10837333" y="6470704"/>
            <a:ext cx="973667" cy="274320"/>
          </a:xfrm>
          <a:prstGeom prst="rect">
            <a:avLst/>
          </a:prstGeom>
        </p:spPr>
        <p:txBody>
          <a:bodyPr vert="horz" lIns="0" tIns="0" rIns="0" bIns="0" rtlCol="0" anchor="t" anchorCtr="0">
            <a:spAutoFit/>
          </a:bodyPr>
          <a:lstStyle>
            <a:defPPr>
              <a:defRPr lang="de-DE"/>
            </a:defPPr>
            <a:lvl1pPr marL="0" algn="l" defTabSz="914400" rtl="0" eaLnBrk="1" fontAlgn="auto" latinLnBrk="0" hangingPunct="1">
              <a:spcBef>
                <a:spcPts val="0"/>
              </a:spcBef>
              <a:spcAft>
                <a:spcPts val="0"/>
              </a:spcAft>
              <a:defRPr sz="800" kern="1200" dirty="0" smtClean="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A5F5F3A0-0AFB-4856-92DD-38FC4F423B8C}" type="slidenum">
              <a:rPr lang="en-US" sz="1800" smtClean="0">
                <a:solidFill>
                  <a:prstClr val="white"/>
                </a:solidFill>
                <a:latin typeface="Calibri" panose="020F0502020204030204"/>
              </a:rPr>
              <a:pPr>
                <a:defRPr/>
              </a:pPr>
              <a:t>3</a:t>
            </a:fld>
            <a:endParaRPr lang="en-US" sz="1800">
              <a:solidFill>
                <a:prstClr val="white"/>
              </a:solidFill>
              <a:latin typeface="Calibri" panose="020F0502020204030204"/>
            </a:endParaRPr>
          </a:p>
        </p:txBody>
      </p:sp>
      <p:sp>
        <p:nvSpPr>
          <p:cNvPr id="7" name="Rectangle 6">
            <a:extLst>
              <a:ext uri="{FF2B5EF4-FFF2-40B4-BE49-F238E27FC236}">
                <a16:creationId xmlns:a16="http://schemas.microsoft.com/office/drawing/2014/main" id="{C3EC0A91-72B4-1880-E876-2D8F6CF97FB5}"/>
              </a:ext>
            </a:extLst>
          </p:cNvPr>
          <p:cNvSpPr/>
          <p:nvPr/>
        </p:nvSpPr>
        <p:spPr>
          <a:xfrm>
            <a:off x="34610" y="1506873"/>
            <a:ext cx="6061390" cy="4973905"/>
          </a:xfrm>
          <a:prstGeom prst="rect">
            <a:avLst/>
          </a:prstGeom>
          <a:noFill/>
          <a:ln w="22225">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1800" b="1" i="0" u="sng" strike="noStrike" kern="1200" cap="none" spc="0" normalizeH="0" baseline="0" noProof="0" dirty="0">
                <a:ln>
                  <a:noFill/>
                </a:ln>
                <a:solidFill>
                  <a:prstClr val="black"/>
                </a:solidFill>
                <a:effectLst/>
                <a:uLnTx/>
                <a:uFillTx/>
                <a:latin typeface="+mn-lt"/>
                <a:ea typeface="+mn-ea"/>
                <a:cs typeface="+mn-cs"/>
              </a:rPr>
              <a:t>Brand size formats/Case Pack:</a:t>
            </a:r>
          </a:p>
          <a:p>
            <a:pPr marL="0" marR="0" lvl="0" indent="0" algn="l" defTabSz="914400" rtl="0" eaLnBrk="1" fontAlgn="auto" latinLnBrk="0" hangingPunct="1">
              <a:lnSpc>
                <a:spcPct val="100000"/>
              </a:lnSpc>
              <a:spcBef>
                <a:spcPts val="400"/>
              </a:spcBef>
              <a:spcAft>
                <a:spcPts val="0"/>
              </a:spcAft>
              <a:buClrTx/>
              <a:buSzTx/>
              <a:buFontTx/>
              <a:buNone/>
              <a:tabLst/>
              <a:defRPr/>
            </a:pPr>
            <a:r>
              <a:rPr lang="en-US" dirty="0">
                <a:solidFill>
                  <a:prstClr val="black"/>
                </a:solidFill>
              </a:rPr>
              <a:t>RTD’s - 12 oz sleek cans packed qty. six-4pks. per case</a:t>
            </a:r>
          </a:p>
          <a:p>
            <a:pPr marL="0" marR="0" lvl="0" indent="0" algn="l" defTabSz="914400" rtl="0" eaLnBrk="1" fontAlgn="auto" latinLnBrk="0" hangingPunct="1">
              <a:lnSpc>
                <a:spcPct val="100000"/>
              </a:lnSpc>
              <a:spcBef>
                <a:spcPts val="400"/>
              </a:spcBef>
              <a:spcAft>
                <a:spcPts val="0"/>
              </a:spcAft>
              <a:buClrTx/>
              <a:buSzTx/>
              <a:buFontTx/>
              <a:buNone/>
              <a:tabLst/>
              <a:defRPr/>
            </a:pPr>
            <a:r>
              <a:rPr lang="en-US" dirty="0">
                <a:solidFill>
                  <a:prstClr val="black"/>
                </a:solidFill>
              </a:rPr>
              <a:t>Spirits- 1 liter glass bottles. packed 6 per case </a:t>
            </a:r>
            <a:endParaRPr lang="en-US" sz="1800" i="0" strike="noStrike" kern="1200" cap="none" spc="0" normalizeH="0" baseline="0" noProof="0" dirty="0">
              <a:ln>
                <a:noFill/>
              </a:ln>
              <a:solidFill>
                <a:prstClr val="black"/>
              </a:solidFill>
              <a:effectLst/>
              <a:uLnTx/>
              <a:uFillTx/>
              <a:latin typeface="+mn-lt"/>
              <a:ea typeface="Calibri"/>
              <a:cs typeface="Calibri"/>
            </a:endParaRP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1800" b="1" i="0" u="sng"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400"/>
              </a:spcBef>
              <a:spcAft>
                <a:spcPts val="0"/>
              </a:spcAft>
              <a:buClrTx/>
              <a:buSzTx/>
              <a:buFontTx/>
              <a:buNone/>
              <a:tabLst/>
              <a:defRPr/>
            </a:pPr>
            <a:endParaRPr lang="en-US" b="1" u="sng" dirty="0">
              <a:solidFill>
                <a:prstClr val="black"/>
              </a:solidFill>
            </a:endParaRP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1800" b="1" i="0" u="sng"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400"/>
              </a:spcBef>
              <a:spcAft>
                <a:spcPts val="0"/>
              </a:spcAft>
              <a:buClrTx/>
              <a:buSzTx/>
              <a:buFontTx/>
              <a:buNone/>
              <a:tabLst/>
              <a:defRPr/>
            </a:pPr>
            <a:endParaRPr lang="en-US" b="1" u="sng" dirty="0">
              <a:solidFill>
                <a:prstClr val="black"/>
              </a:solidFill>
            </a:endParaRP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1800" b="1" i="0" u="sng" strike="noStrike" kern="1200" cap="none" spc="0" normalizeH="0" baseline="0" noProof="0" dirty="0">
                <a:ln>
                  <a:noFill/>
                </a:ln>
                <a:solidFill>
                  <a:prstClr val="black"/>
                </a:solidFill>
                <a:effectLst/>
                <a:uLnTx/>
                <a:uFillTx/>
                <a:latin typeface="+mn-lt"/>
                <a:ea typeface="+mn-ea"/>
                <a:cs typeface="+mn-cs"/>
              </a:rPr>
              <a:t>What is your ongoing minimum order requirement? Ex. Do we have to buy pallets?  </a:t>
            </a:r>
            <a:endParaRPr lang="en-US" b="1" u="sng" dirty="0">
              <a:solidFill>
                <a:prstClr val="black"/>
              </a:solidFill>
            </a:endParaRP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1800" b="1" i="0" strike="noStrike" kern="1200" cap="none" spc="0" normalizeH="0" baseline="0" noProof="0" dirty="0">
                <a:ln>
                  <a:noFill/>
                </a:ln>
                <a:solidFill>
                  <a:prstClr val="black"/>
                </a:solidFill>
                <a:effectLst/>
                <a:uLnTx/>
                <a:uFillTx/>
                <a:latin typeface="+mn-lt"/>
                <a:ea typeface="+mn-ea"/>
                <a:cs typeface="+mn-cs"/>
              </a:rPr>
              <a:t>Yes</a:t>
            </a:r>
          </a:p>
          <a:p>
            <a:pPr marL="0" marR="0" lvl="0" indent="0" algn="l" defTabSz="914400" rtl="0" eaLnBrk="1" fontAlgn="auto" latinLnBrk="0" hangingPunct="1">
              <a:lnSpc>
                <a:spcPct val="100000"/>
              </a:lnSpc>
              <a:spcBef>
                <a:spcPts val="400"/>
              </a:spcBef>
              <a:spcAft>
                <a:spcPts val="0"/>
              </a:spcAft>
              <a:buClrTx/>
              <a:buSzTx/>
              <a:buFontTx/>
              <a:buNone/>
              <a:tabLst/>
              <a:defRPr/>
            </a:pPr>
            <a:r>
              <a:rPr lang="en-US" dirty="0">
                <a:solidFill>
                  <a:prstClr val="black"/>
                </a:solidFill>
              </a:rPr>
              <a:t>RTD is one pallet each (117 case) </a:t>
            </a:r>
          </a:p>
          <a:p>
            <a:pPr marL="0" marR="0" lvl="0" indent="0" algn="l" defTabSz="914400" rtl="0" eaLnBrk="1" fontAlgn="auto" latinLnBrk="0" hangingPunct="1">
              <a:lnSpc>
                <a:spcPct val="100000"/>
              </a:lnSpc>
              <a:spcBef>
                <a:spcPts val="400"/>
              </a:spcBef>
              <a:spcAft>
                <a:spcPts val="0"/>
              </a:spcAft>
              <a:buClrTx/>
              <a:buSzTx/>
              <a:buFontTx/>
              <a:buNone/>
              <a:tabLst/>
              <a:defRPr/>
            </a:pPr>
            <a:r>
              <a:rPr lang="en-US" dirty="0">
                <a:solidFill>
                  <a:prstClr val="black"/>
                </a:solidFill>
              </a:rPr>
              <a:t>Salted Vodka 1 pallet (50 case)</a:t>
            </a:r>
          </a:p>
          <a:p>
            <a:pPr marL="0" marR="0" lvl="0" indent="0" algn="l" defTabSz="914400" rtl="0" eaLnBrk="1" fontAlgn="auto" latinLnBrk="0" hangingPunct="1">
              <a:lnSpc>
                <a:spcPct val="100000"/>
              </a:lnSpc>
              <a:spcBef>
                <a:spcPts val="400"/>
              </a:spcBef>
              <a:spcAft>
                <a:spcPts val="0"/>
              </a:spcAft>
              <a:buClrTx/>
              <a:buSzTx/>
              <a:buFontTx/>
              <a:buNone/>
              <a:tabLst/>
              <a:defRPr/>
            </a:pPr>
            <a:r>
              <a:rPr lang="en-US" dirty="0">
                <a:solidFill>
                  <a:prstClr val="black"/>
                </a:solidFill>
              </a:rPr>
              <a:t>Salted Spiced Rum pallet (50 case)</a:t>
            </a:r>
          </a:p>
          <a:p>
            <a:pPr marL="0" marR="0" lvl="0" indent="0" algn="l" defTabSz="914400" rtl="0" eaLnBrk="1" fontAlgn="auto" latinLnBrk="0" hangingPunct="1">
              <a:lnSpc>
                <a:spcPct val="100000"/>
              </a:lnSpc>
              <a:spcBef>
                <a:spcPts val="400"/>
              </a:spcBef>
              <a:spcAft>
                <a:spcPts val="0"/>
              </a:spcAft>
              <a:buClrTx/>
              <a:buSzTx/>
              <a:buFontTx/>
              <a:buNone/>
              <a:tabLst/>
              <a:defRPr/>
            </a:pPr>
            <a:r>
              <a:rPr lang="en-US" dirty="0">
                <a:solidFill>
                  <a:prstClr val="black"/>
                </a:solidFill>
              </a:rPr>
              <a:t>Salted Whiskey pallet (50 case) </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1800" b="1" i="0" u="sng"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400"/>
              </a:spcBef>
              <a:spcAft>
                <a:spcPts val="0"/>
              </a:spcAft>
              <a:buClrTx/>
              <a:buSzTx/>
              <a:buFontTx/>
              <a:buNone/>
              <a:tabLst/>
              <a:defRPr/>
            </a:pPr>
            <a:endParaRPr lang="en-US" b="1" u="sng" dirty="0">
              <a:solidFill>
                <a:prstClr val="black"/>
              </a:solidFill>
            </a:endParaRP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1800" b="1" i="0" u="sng"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aphicFrame>
        <p:nvGraphicFramePr>
          <p:cNvPr id="8" name="Table 7">
            <a:extLst>
              <a:ext uri="{FF2B5EF4-FFF2-40B4-BE49-F238E27FC236}">
                <a16:creationId xmlns:a16="http://schemas.microsoft.com/office/drawing/2014/main" id="{9FED6FAE-9EF0-19D4-E832-C8E3FA2F151F}"/>
              </a:ext>
            </a:extLst>
          </p:cNvPr>
          <p:cNvGraphicFramePr>
            <a:graphicFrameLocks noGrp="1"/>
          </p:cNvGraphicFramePr>
          <p:nvPr>
            <p:extLst>
              <p:ext uri="{D42A27DB-BD31-4B8C-83A1-F6EECF244321}">
                <p14:modId xmlns:p14="http://schemas.microsoft.com/office/powerpoint/2010/main" val="731559801"/>
              </p:ext>
            </p:extLst>
          </p:nvPr>
        </p:nvGraphicFramePr>
        <p:xfrm>
          <a:off x="6122398" y="1506873"/>
          <a:ext cx="6044434" cy="4963831"/>
        </p:xfrm>
        <a:graphic>
          <a:graphicData uri="http://schemas.openxmlformats.org/drawingml/2006/table">
            <a:tbl>
              <a:tblPr firstRow="1" bandRow="1">
                <a:tableStyleId>{5C22544A-7EE6-4342-B048-85BDC9FD1C3A}</a:tableStyleId>
              </a:tblPr>
              <a:tblGrid>
                <a:gridCol w="6044434">
                  <a:extLst>
                    <a:ext uri="{9D8B030D-6E8A-4147-A177-3AD203B41FA5}">
                      <a16:colId xmlns:a16="http://schemas.microsoft.com/office/drawing/2014/main" val="99142268"/>
                    </a:ext>
                  </a:extLst>
                </a:gridCol>
              </a:tblGrid>
              <a:tr h="49638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sng" strike="noStrike" kern="1200" cap="none" spc="0" normalizeH="0" baseline="0" noProof="0" dirty="0">
                          <a:ln>
                            <a:noFill/>
                          </a:ln>
                          <a:solidFill>
                            <a:prstClr val="black"/>
                          </a:solidFill>
                          <a:effectLst/>
                          <a:uLnTx/>
                          <a:uFillTx/>
                          <a:latin typeface="+mn-lt"/>
                          <a:ea typeface="+mn-ea"/>
                          <a:cs typeface="+mn-cs"/>
                        </a:rPr>
                        <a:t>Annual Volume Expectations (9L Cases):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u="none" dirty="0">
                          <a:solidFill>
                            <a:schemeClr val="tx1"/>
                          </a:solidFill>
                        </a:rPr>
                        <a:t>All TRD cans= 10,000 case for all four flavors together</a:t>
                      </a:r>
                    </a:p>
                    <a:p>
                      <a:pPr marL="0" marR="0" lvl="0" indent="0" algn="l" defTabSz="914400" rtl="0" eaLnBrk="1" fontAlgn="auto" latinLnBrk="0" hangingPunct="1">
                        <a:lnSpc>
                          <a:spcPct val="100000"/>
                        </a:lnSpc>
                        <a:spcBef>
                          <a:spcPts val="400"/>
                        </a:spcBef>
                        <a:spcAft>
                          <a:spcPts val="0"/>
                        </a:spcAft>
                        <a:buClrTx/>
                        <a:buSzTx/>
                        <a:buFontTx/>
                        <a:buNone/>
                        <a:tabLst/>
                        <a:defRPr/>
                      </a:pPr>
                      <a:r>
                        <a:rPr lang="en-US" sz="1600" b="0" dirty="0">
                          <a:solidFill>
                            <a:prstClr val="black"/>
                          </a:solidFill>
                        </a:rPr>
                        <a:t>Salted Vodka= 800 case </a:t>
                      </a:r>
                    </a:p>
                    <a:p>
                      <a:pPr marL="0" marR="0" lvl="0" indent="0" algn="l" defTabSz="914400" rtl="0" eaLnBrk="1" fontAlgn="auto" latinLnBrk="0" hangingPunct="1">
                        <a:lnSpc>
                          <a:spcPct val="100000"/>
                        </a:lnSpc>
                        <a:spcBef>
                          <a:spcPts val="400"/>
                        </a:spcBef>
                        <a:spcAft>
                          <a:spcPts val="0"/>
                        </a:spcAft>
                        <a:buClrTx/>
                        <a:buSzTx/>
                        <a:buFontTx/>
                        <a:buNone/>
                        <a:tabLst/>
                        <a:defRPr/>
                      </a:pPr>
                      <a:r>
                        <a:rPr lang="en-US" sz="1600" b="0" dirty="0">
                          <a:solidFill>
                            <a:prstClr val="black"/>
                          </a:solidFill>
                        </a:rPr>
                        <a:t>Salted Spiced= 500 case </a:t>
                      </a:r>
                    </a:p>
                    <a:p>
                      <a:pPr marL="0" marR="0" lvl="0" indent="0" algn="l" defTabSz="914400" rtl="0" eaLnBrk="1" fontAlgn="auto" latinLnBrk="0" hangingPunct="1">
                        <a:lnSpc>
                          <a:spcPct val="100000"/>
                        </a:lnSpc>
                        <a:spcBef>
                          <a:spcPts val="400"/>
                        </a:spcBef>
                        <a:spcAft>
                          <a:spcPts val="0"/>
                        </a:spcAft>
                        <a:buClrTx/>
                        <a:buSzTx/>
                        <a:buFontTx/>
                        <a:buNone/>
                        <a:tabLst/>
                        <a:defRPr/>
                      </a:pPr>
                      <a:r>
                        <a:rPr lang="en-US" sz="1600" b="0" dirty="0">
                          <a:solidFill>
                            <a:prstClr val="black"/>
                          </a:solidFill>
                        </a:rPr>
                        <a:t>Salted Whiskey= 500 case </a:t>
                      </a:r>
                      <a:endParaRPr lang="en-US" sz="1600" b="0" u="none" dirty="0">
                        <a:solidFill>
                          <a:schemeClr val="tx1"/>
                        </a:solidFill>
                      </a:endParaRPr>
                    </a:p>
                    <a:p>
                      <a:endParaRPr lang="en-US" sz="1600" b="1" u="sng" dirty="0">
                        <a:solidFill>
                          <a:schemeClr val="tx1"/>
                        </a:solidFill>
                      </a:endParaRPr>
                    </a:p>
                    <a:p>
                      <a:r>
                        <a:rPr lang="en-US" sz="1600" b="1" u="sng" dirty="0">
                          <a:solidFill>
                            <a:schemeClr val="tx1"/>
                          </a:solidFill>
                        </a:rPr>
                        <a:t>Marketing Investment (Annual spend):</a:t>
                      </a:r>
                    </a:p>
                    <a:p>
                      <a:r>
                        <a:rPr lang="en-US" sz="1600" b="0" u="none" dirty="0">
                          <a:solidFill>
                            <a:schemeClr val="tx1"/>
                          </a:solidFill>
                        </a:rPr>
                        <a:t>$45,000</a:t>
                      </a:r>
                    </a:p>
                    <a:p>
                      <a:endParaRPr lang="en-US" sz="1600" b="1" u="sng" dirty="0">
                        <a:solidFill>
                          <a:schemeClr val="tx1"/>
                        </a:solidFill>
                      </a:endParaRPr>
                    </a:p>
                    <a:p>
                      <a:endParaRPr lang="en-US" sz="1600" b="1" u="sng" dirty="0">
                        <a:solidFill>
                          <a:schemeClr val="tx1"/>
                        </a:solidFill>
                      </a:endParaRPr>
                    </a:p>
                    <a:p>
                      <a:pPr marL="0" indent="0">
                        <a:buFont typeface="Arial" panose="020B0604020202020204" pitchFamily="34" charset="0"/>
                        <a:buNone/>
                      </a:pPr>
                      <a:r>
                        <a:rPr lang="en-US" sz="1600" b="1" u="sng" dirty="0">
                          <a:solidFill>
                            <a:schemeClr val="tx1"/>
                          </a:solidFill>
                        </a:rPr>
                        <a:t>Marketing Tools</a:t>
                      </a:r>
                    </a:p>
                    <a:p>
                      <a:pPr marL="285750" indent="-285750">
                        <a:buFont typeface="Arial" panose="020B0604020202020204" pitchFamily="34" charset="0"/>
                        <a:buChar char="•"/>
                      </a:pPr>
                      <a:r>
                        <a:rPr lang="en-US" sz="1600" b="0" u="none" dirty="0">
                          <a:solidFill>
                            <a:schemeClr val="tx1"/>
                          </a:solidFill>
                        </a:rPr>
                        <a:t>In store tastings, print media, Taste of NY sponsorship, social media, our tasting room events, industry events, TV commercial’s</a:t>
                      </a:r>
                    </a:p>
                    <a:p>
                      <a:pPr marL="285750" indent="-285750">
                        <a:buFont typeface="Arial" panose="020B0604020202020204" pitchFamily="34" charset="0"/>
                        <a:buChar char="•"/>
                      </a:pPr>
                      <a:r>
                        <a:rPr kumimoji="0" lang="en-US" sz="1600" b="0" i="0" u="none" strike="noStrike" kern="1200" cap="none" spc="0" normalizeH="0" baseline="0" noProof="0" dirty="0">
                          <a:ln>
                            <a:noFill/>
                          </a:ln>
                          <a:solidFill>
                            <a:schemeClr val="tx1"/>
                          </a:solidFill>
                          <a:effectLst/>
                          <a:uLnTx/>
                          <a:uFillTx/>
                          <a:latin typeface="+mn-lt"/>
                          <a:ea typeface="+mn-ea"/>
                          <a:cs typeface="+mn-cs"/>
                        </a:rPr>
                        <a:t>Shelf talkers (off-premise) Table menu’s/tents (on-premise)</a:t>
                      </a:r>
                      <a:endParaRPr kumimoji="0" lang="en-US" sz="1600" b="1" i="0" u="sng" strike="noStrike" kern="1200" cap="none" spc="0" normalizeH="0" baseline="0" noProof="0" dirty="0">
                        <a:ln>
                          <a:noFill/>
                        </a:ln>
                        <a:solidFill>
                          <a:prstClr val="black"/>
                        </a:solidFill>
                        <a:effectLst/>
                        <a:uLnTx/>
                        <a:uFillTx/>
                        <a:latin typeface="+mn-lt"/>
                        <a:ea typeface="+mn-ea"/>
                        <a:cs typeface="+mn-cs"/>
                      </a:endParaRPr>
                    </a:p>
                    <a:p>
                      <a:pPr marL="171450" indent="-171450">
                        <a:buFont typeface="Arial" panose="020B0604020202020204" pitchFamily="34" charset="0"/>
                        <a:buChar char="•"/>
                      </a:pPr>
                      <a:endParaRPr lang="en-US" sz="1100" b="0" kern="1200" dirty="0">
                        <a:solidFill>
                          <a:schemeClr val="tx1"/>
                        </a:solidFill>
                        <a:latin typeface="+mn-lt"/>
                        <a:ea typeface="+mn-ea"/>
                        <a:cs typeface="+mn-cs"/>
                      </a:endParaRPr>
                    </a:p>
                  </a:txBody>
                  <a:tcPr>
                    <a:lnL w="19050" cap="flat" cmpd="sng" algn="ctr">
                      <a:solidFill>
                        <a:schemeClr val="bg2">
                          <a:lumMod val="50000"/>
                        </a:schemeClr>
                      </a:solidFill>
                      <a:prstDash val="solid"/>
                      <a:round/>
                      <a:headEnd type="none" w="med" len="med"/>
                      <a:tailEnd type="none" w="med" len="med"/>
                    </a:lnL>
                    <a:lnR w="19050" cap="flat" cmpd="sng" algn="ctr">
                      <a:solidFill>
                        <a:schemeClr val="bg2">
                          <a:lumMod val="50000"/>
                        </a:schemeClr>
                      </a:solidFill>
                      <a:prstDash val="solid"/>
                      <a:round/>
                      <a:headEnd type="none" w="med" len="med"/>
                      <a:tailEnd type="none" w="med" len="med"/>
                    </a:lnR>
                    <a:lnT w="19050" cap="flat" cmpd="sng" algn="ctr">
                      <a:solidFill>
                        <a:schemeClr val="bg2">
                          <a:lumMod val="50000"/>
                        </a:schemeClr>
                      </a:solidFill>
                      <a:prstDash val="solid"/>
                      <a:round/>
                      <a:headEnd type="none" w="med" len="med"/>
                      <a:tailEnd type="none" w="med" len="med"/>
                    </a:lnT>
                    <a:lnB w="19050" cap="flat" cmpd="sng" algn="ctr">
                      <a:solidFill>
                        <a:schemeClr val="bg2">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976256315"/>
                  </a:ext>
                </a:extLst>
              </a:tr>
            </a:tbl>
          </a:graphicData>
        </a:graphic>
      </p:graphicFrame>
      <p:sp>
        <p:nvSpPr>
          <p:cNvPr id="9" name="Rectangle 2">
            <a:extLst>
              <a:ext uri="{FF2B5EF4-FFF2-40B4-BE49-F238E27FC236}">
                <a16:creationId xmlns:a16="http://schemas.microsoft.com/office/drawing/2014/main" id="{A5080EDE-217B-13FB-8697-87C050E84246}"/>
              </a:ext>
            </a:extLst>
          </p:cNvPr>
          <p:cNvSpPr>
            <a:spLocks noChangeArrowheads="1"/>
          </p:cNvSpPr>
          <p:nvPr/>
        </p:nvSpPr>
        <p:spPr bwMode="auto">
          <a:xfrm>
            <a:off x="25167" y="1156996"/>
            <a:ext cx="6061390" cy="298177"/>
          </a:xfrm>
          <a:prstGeom prst="rect">
            <a:avLst/>
          </a:prstGeom>
          <a:solidFill>
            <a:srgbClr val="B90000">
              <a:lumMod val="50000"/>
            </a:srgbClr>
          </a:solidFill>
          <a:ln>
            <a:solidFill>
              <a:srgbClr val="DDDDDD">
                <a:lumMod val="50000"/>
              </a:srgbClr>
            </a:solidFill>
            <a:headEnd/>
            <a:tailEnd/>
          </a:ln>
          <a:effectLst/>
          <a:scene3d>
            <a:camera prst="orthographicFront">
              <a:rot lat="0" lon="0" rev="0"/>
            </a:camera>
            <a:lightRig rig="threePt" dir="t">
              <a:rot lat="0" lon="0" rev="1200000"/>
            </a:lightRig>
          </a:scene3d>
          <a:sp3d/>
        </p:spPr>
        <p:txBody>
          <a:bodyPr anchor="ctr"/>
          <a:lstStyle/>
          <a:p>
            <a:pPr marL="0" marR="0" lvl="0" indent="-34290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FFFFFF"/>
                </a:solidFill>
                <a:effectLst/>
                <a:uLnTx/>
                <a:uFillTx/>
                <a:latin typeface="Calibri" panose="020F0502020204030204"/>
                <a:ea typeface="ＭＳ Ｐゴシック" pitchFamily="-112" charset="-128"/>
                <a:cs typeface="Times New Roman" pitchFamily="18" charset="0"/>
              </a:rPr>
              <a:t>Brand Overview – Commentary/Visuals</a:t>
            </a:r>
          </a:p>
        </p:txBody>
      </p:sp>
      <p:pic>
        <p:nvPicPr>
          <p:cNvPr id="10" name="Picture 9">
            <a:extLst>
              <a:ext uri="{FF2B5EF4-FFF2-40B4-BE49-F238E27FC236}">
                <a16:creationId xmlns:a16="http://schemas.microsoft.com/office/drawing/2014/main" id="{6C69A3FC-4CF0-25A5-4570-7E1CF1BA1BEB}"/>
              </a:ext>
            </a:extLst>
          </p:cNvPr>
          <p:cNvPicPr>
            <a:picLocks noChangeAspect="1"/>
          </p:cNvPicPr>
          <p:nvPr/>
        </p:nvPicPr>
        <p:blipFill>
          <a:blip r:embed="rId3"/>
          <a:stretch>
            <a:fillRect/>
          </a:stretch>
        </p:blipFill>
        <p:spPr>
          <a:xfrm>
            <a:off x="6033160" y="1109472"/>
            <a:ext cx="6215102" cy="432854"/>
          </a:xfrm>
          <a:prstGeom prst="rect">
            <a:avLst/>
          </a:prstGeom>
        </p:spPr>
      </p:pic>
      <p:pic>
        <p:nvPicPr>
          <p:cNvPr id="11" name="Picture 10">
            <a:extLst>
              <a:ext uri="{FF2B5EF4-FFF2-40B4-BE49-F238E27FC236}">
                <a16:creationId xmlns:a16="http://schemas.microsoft.com/office/drawing/2014/main" id="{5685920C-EDF3-BAF0-15BF-239AF82F7879}"/>
              </a:ext>
            </a:extLst>
          </p:cNvPr>
          <p:cNvPicPr>
            <a:picLocks noChangeAspect="1"/>
          </p:cNvPicPr>
          <p:nvPr/>
        </p:nvPicPr>
        <p:blipFill>
          <a:blip r:embed="rId4"/>
          <a:stretch>
            <a:fillRect/>
          </a:stretch>
        </p:blipFill>
        <p:spPr>
          <a:xfrm>
            <a:off x="381000" y="24382"/>
            <a:ext cx="1099303" cy="1106764"/>
          </a:xfrm>
          <a:prstGeom prst="rect">
            <a:avLst/>
          </a:prstGeom>
        </p:spPr>
      </p:pic>
      <p:pic>
        <p:nvPicPr>
          <p:cNvPr id="13" name="Picture 12">
            <a:extLst>
              <a:ext uri="{FF2B5EF4-FFF2-40B4-BE49-F238E27FC236}">
                <a16:creationId xmlns:a16="http://schemas.microsoft.com/office/drawing/2014/main" id="{5235A0E8-6BC2-DE5C-07E5-69D3872E5C38}"/>
              </a:ext>
            </a:extLst>
          </p:cNvPr>
          <p:cNvPicPr>
            <a:picLocks noChangeAspect="1"/>
          </p:cNvPicPr>
          <p:nvPr/>
        </p:nvPicPr>
        <p:blipFill>
          <a:blip r:embed="rId5"/>
          <a:stretch>
            <a:fillRect/>
          </a:stretch>
        </p:blipFill>
        <p:spPr>
          <a:xfrm>
            <a:off x="-6626" y="-2123"/>
            <a:ext cx="12198626" cy="1164143"/>
          </a:xfrm>
          <a:prstGeom prst="rect">
            <a:avLst/>
          </a:prstGeom>
        </p:spPr>
      </p:pic>
    </p:spTree>
    <p:extLst>
      <p:ext uri="{BB962C8B-B14F-4D97-AF65-F5344CB8AC3E}">
        <p14:creationId xmlns:p14="http://schemas.microsoft.com/office/powerpoint/2010/main" val="29154506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4">
            <a:extLst>
              <a:ext uri="{FF2B5EF4-FFF2-40B4-BE49-F238E27FC236}">
                <a16:creationId xmlns:a16="http://schemas.microsoft.com/office/drawing/2014/main" id="{D772D9AB-D241-19F1-F567-A91E2BAD4BE8}"/>
              </a:ext>
            </a:extLst>
          </p:cNvPr>
          <p:cNvSpPr txBox="1">
            <a:spLocks/>
          </p:cNvSpPr>
          <p:nvPr/>
        </p:nvSpPr>
        <p:spPr>
          <a:xfrm>
            <a:off x="10837333" y="6470704"/>
            <a:ext cx="973667" cy="274320"/>
          </a:xfrm>
          <a:prstGeom prst="rect">
            <a:avLst/>
          </a:prstGeom>
        </p:spPr>
        <p:txBody>
          <a:bodyPr vert="horz" lIns="0" tIns="0" rIns="0" bIns="0" rtlCol="0" anchor="t" anchorCtr="0">
            <a:spAutoFit/>
          </a:bodyPr>
          <a:lstStyle>
            <a:defPPr>
              <a:defRPr lang="de-DE"/>
            </a:defPPr>
            <a:lvl1pPr marL="0" algn="l" defTabSz="914400" rtl="0" eaLnBrk="1" fontAlgn="auto" latinLnBrk="0" hangingPunct="1">
              <a:spcBef>
                <a:spcPts val="0"/>
              </a:spcBef>
              <a:spcAft>
                <a:spcPts val="0"/>
              </a:spcAft>
              <a:defRPr sz="800" kern="1200" dirty="0" smtClean="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5F5F3A0-0AFB-4856-92DD-38FC4F423B8C}" type="slidenum">
              <a:rPr lang="en-US" smtClean="0"/>
              <a:pPr/>
              <a:t>4</a:t>
            </a:fld>
            <a:endParaRPr lang="en-US"/>
          </a:p>
        </p:txBody>
      </p:sp>
      <p:sp>
        <p:nvSpPr>
          <p:cNvPr id="3" name="Rectangle 2">
            <a:extLst>
              <a:ext uri="{FF2B5EF4-FFF2-40B4-BE49-F238E27FC236}">
                <a16:creationId xmlns:a16="http://schemas.microsoft.com/office/drawing/2014/main" id="{19186FF3-D3E7-1BB1-12AB-C095B85A77E9}"/>
              </a:ext>
            </a:extLst>
          </p:cNvPr>
          <p:cNvSpPr/>
          <p:nvPr/>
        </p:nvSpPr>
        <p:spPr>
          <a:xfrm>
            <a:off x="50334" y="1452712"/>
            <a:ext cx="6045666" cy="5031978"/>
          </a:xfrm>
          <a:prstGeom prst="rect">
            <a:avLst/>
          </a:prstGeom>
          <a:noFill/>
          <a:ln w="22225">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b="1" u="sng" dirty="0">
                <a:solidFill>
                  <a:schemeClr val="tx1"/>
                </a:solidFill>
              </a:rPr>
              <a:t>The Digital Space?  </a:t>
            </a:r>
          </a:p>
          <a:p>
            <a:r>
              <a:rPr lang="en-US" dirty="0">
                <a:solidFill>
                  <a:schemeClr val="tx1"/>
                </a:solidFill>
              </a:rPr>
              <a:t>Instagram, Facebook, membership emails </a:t>
            </a:r>
          </a:p>
          <a:p>
            <a:endParaRPr lang="en-US" b="1" u="sng" dirty="0">
              <a:solidFill>
                <a:schemeClr val="tx1"/>
              </a:solidFill>
            </a:endParaRPr>
          </a:p>
          <a:p>
            <a:endParaRPr lang="en-US" b="1" u="sng" dirty="0">
              <a:solidFill>
                <a:schemeClr val="tx1"/>
              </a:solidFill>
            </a:endParaRPr>
          </a:p>
          <a:p>
            <a:endParaRPr lang="en-US" b="1" u="sng" dirty="0">
              <a:solidFill>
                <a:schemeClr val="tx1"/>
              </a:solidFill>
            </a:endParaRPr>
          </a:p>
          <a:p>
            <a:r>
              <a:rPr lang="en-US" b="1" u="sng" dirty="0">
                <a:solidFill>
                  <a:schemeClr val="tx1"/>
                </a:solidFill>
              </a:rPr>
              <a:t>Does your brand leverage social media? </a:t>
            </a:r>
          </a:p>
          <a:p>
            <a:r>
              <a:rPr lang="en-US" dirty="0">
                <a:solidFill>
                  <a:schemeClr val="tx1"/>
                </a:solidFill>
              </a:rPr>
              <a:t>Yes , With posts to engage with our customer base. </a:t>
            </a:r>
            <a:endParaRPr lang="en-US" b="1" u="sng" dirty="0">
              <a:solidFill>
                <a:schemeClr val="tx1"/>
              </a:solidFill>
            </a:endParaRPr>
          </a:p>
          <a:p>
            <a:endParaRPr lang="en-US" b="1" u="sng" dirty="0">
              <a:solidFill>
                <a:schemeClr val="tx1"/>
              </a:solidFill>
            </a:endParaRPr>
          </a:p>
          <a:p>
            <a:endParaRPr lang="en-US" b="1" u="sng" dirty="0">
              <a:solidFill>
                <a:schemeClr val="tx1"/>
              </a:solidFill>
            </a:endParaRPr>
          </a:p>
          <a:p>
            <a:r>
              <a:rPr lang="en-US" b="1" u="sng" dirty="0">
                <a:solidFill>
                  <a:schemeClr val="tx1"/>
                </a:solidFill>
              </a:rPr>
              <a:t>Social Media Link - Below</a:t>
            </a:r>
          </a:p>
          <a:p>
            <a:r>
              <a:rPr lang="en-US" dirty="0">
                <a:solidFill>
                  <a:schemeClr val="tx1"/>
                </a:solidFill>
                <a:hlinkClick r:id="rId2"/>
              </a:rPr>
              <a:t>https://www.facebook.com/Longislandsaltedspirits</a:t>
            </a:r>
            <a:endParaRPr lang="en-US" dirty="0">
              <a:solidFill>
                <a:schemeClr val="tx1"/>
              </a:solidFill>
            </a:endParaRPr>
          </a:p>
          <a:p>
            <a:r>
              <a:rPr lang="en-US" dirty="0">
                <a:solidFill>
                  <a:schemeClr val="tx1"/>
                </a:solidFill>
                <a:hlinkClick r:id="rId3"/>
              </a:rPr>
              <a:t>https://www.instagram.com/li_salted_spirits/</a:t>
            </a:r>
            <a:endParaRPr lang="en-US" dirty="0">
              <a:solidFill>
                <a:schemeClr val="tx1"/>
              </a:solidFill>
            </a:endParaRPr>
          </a:p>
          <a:p>
            <a:endParaRPr lang="en-US" dirty="0">
              <a:solidFill>
                <a:schemeClr val="tx1"/>
              </a:solidFill>
            </a:endParaRPr>
          </a:p>
          <a:p>
            <a:endParaRPr lang="en-US" dirty="0">
              <a:solidFill>
                <a:schemeClr val="tx1"/>
              </a:solidFill>
            </a:endParaRPr>
          </a:p>
          <a:p>
            <a:endParaRPr lang="en-US" b="1" u="sng" dirty="0">
              <a:solidFill>
                <a:schemeClr val="tx1"/>
              </a:solidFill>
            </a:endParaRPr>
          </a:p>
          <a:p>
            <a:endParaRPr lang="en-US" b="1" u="sng" dirty="0">
              <a:solidFill>
                <a:schemeClr val="tx1"/>
              </a:solidFill>
            </a:endParaRPr>
          </a:p>
        </p:txBody>
      </p:sp>
      <p:sp>
        <p:nvSpPr>
          <p:cNvPr id="5" name="Rectangle 2">
            <a:extLst>
              <a:ext uri="{FF2B5EF4-FFF2-40B4-BE49-F238E27FC236}">
                <a16:creationId xmlns:a16="http://schemas.microsoft.com/office/drawing/2014/main" id="{494D0AD7-2ADF-0124-77FC-CF46BFE3A147}"/>
              </a:ext>
            </a:extLst>
          </p:cNvPr>
          <p:cNvSpPr>
            <a:spLocks noChangeArrowheads="1"/>
          </p:cNvSpPr>
          <p:nvPr/>
        </p:nvSpPr>
        <p:spPr bwMode="auto">
          <a:xfrm>
            <a:off x="50334" y="1157006"/>
            <a:ext cx="6045666" cy="298177"/>
          </a:xfrm>
          <a:prstGeom prst="rect">
            <a:avLst/>
          </a:prstGeom>
          <a:solidFill>
            <a:srgbClr val="B90000">
              <a:lumMod val="50000"/>
            </a:srgbClr>
          </a:solidFill>
          <a:ln>
            <a:solidFill>
              <a:srgbClr val="DDDDDD">
                <a:lumMod val="50000"/>
              </a:srgbClr>
            </a:solidFill>
            <a:headEnd/>
            <a:tailEnd/>
          </a:ln>
          <a:effectLst/>
          <a:scene3d>
            <a:camera prst="orthographicFront">
              <a:rot lat="0" lon="0" rev="0"/>
            </a:camera>
            <a:lightRig rig="threePt" dir="t">
              <a:rot lat="0" lon="0" rev="1200000"/>
            </a:lightRig>
          </a:scene3d>
          <a:sp3d/>
        </p:spPr>
        <p:txBody>
          <a:bodyPr anchor="ctr"/>
          <a:lstStyle/>
          <a:p>
            <a:pPr marL="0" marR="0" lvl="0" indent="-34290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FFFFFF"/>
                </a:solidFill>
                <a:effectLst/>
                <a:uLnTx/>
                <a:uFillTx/>
                <a:latin typeface="Calibri" panose="020F0502020204030204"/>
                <a:ea typeface="ＭＳ Ｐゴシック" pitchFamily="-112" charset="-128"/>
                <a:cs typeface="Times New Roman" pitchFamily="18" charset="0"/>
              </a:rPr>
              <a:t>Distributor Support – Commentary/ Visuals</a:t>
            </a:r>
          </a:p>
        </p:txBody>
      </p:sp>
      <p:sp>
        <p:nvSpPr>
          <p:cNvPr id="11" name="Rectangle 10">
            <a:extLst>
              <a:ext uri="{FF2B5EF4-FFF2-40B4-BE49-F238E27FC236}">
                <a16:creationId xmlns:a16="http://schemas.microsoft.com/office/drawing/2014/main" id="{384BE323-61C4-B651-F1E6-43AE55F1B26C}"/>
              </a:ext>
            </a:extLst>
          </p:cNvPr>
          <p:cNvSpPr/>
          <p:nvPr/>
        </p:nvSpPr>
        <p:spPr>
          <a:xfrm>
            <a:off x="6168705" y="1452711"/>
            <a:ext cx="5998128" cy="5031978"/>
          </a:xfrm>
          <a:prstGeom prst="rect">
            <a:avLst/>
          </a:prstGeom>
          <a:noFill/>
          <a:ln w="22225">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buSzPct val="120000"/>
              <a:defRPr/>
            </a:pPr>
            <a:endParaRPr lang="en-US" b="1" u="sng" dirty="0">
              <a:solidFill>
                <a:prstClr val="black"/>
              </a:solidFill>
              <a:latin typeface="Calibri" panose="020F0502020204030204"/>
            </a:endParaRPr>
          </a:p>
          <a:p>
            <a:pPr lvl="0">
              <a:spcBef>
                <a:spcPts val="400"/>
              </a:spcBef>
              <a:spcAft>
                <a:spcPts val="400"/>
              </a:spcAft>
              <a:buSzPct val="120000"/>
              <a:defRPr/>
            </a:pPr>
            <a:endParaRPr lang="en-US" sz="2000" dirty="0">
              <a:solidFill>
                <a:prstClr val="black"/>
              </a:solidFill>
              <a:latin typeface="Calibri" panose="020F0502020204030204"/>
            </a:endParaRPr>
          </a:p>
        </p:txBody>
      </p:sp>
      <p:sp>
        <p:nvSpPr>
          <p:cNvPr id="12" name="Rectangle 2">
            <a:extLst>
              <a:ext uri="{FF2B5EF4-FFF2-40B4-BE49-F238E27FC236}">
                <a16:creationId xmlns:a16="http://schemas.microsoft.com/office/drawing/2014/main" id="{E9E292DA-713A-9761-B75D-38488B806A1E}"/>
              </a:ext>
            </a:extLst>
          </p:cNvPr>
          <p:cNvSpPr>
            <a:spLocks noChangeArrowheads="1"/>
          </p:cNvSpPr>
          <p:nvPr/>
        </p:nvSpPr>
        <p:spPr bwMode="auto">
          <a:xfrm>
            <a:off x="6168704" y="1154534"/>
            <a:ext cx="5998127" cy="298177"/>
          </a:xfrm>
          <a:prstGeom prst="rect">
            <a:avLst/>
          </a:prstGeom>
          <a:solidFill>
            <a:srgbClr val="B90000">
              <a:lumMod val="50000"/>
            </a:srgbClr>
          </a:solidFill>
          <a:ln>
            <a:solidFill>
              <a:srgbClr val="DDDDDD">
                <a:lumMod val="50000"/>
              </a:srgbClr>
            </a:solidFill>
            <a:headEnd/>
            <a:tailEnd/>
          </a:ln>
          <a:effectLst/>
          <a:scene3d>
            <a:camera prst="orthographicFront">
              <a:rot lat="0" lon="0" rev="0"/>
            </a:camera>
            <a:lightRig rig="threePt" dir="t">
              <a:rot lat="0" lon="0" rev="1200000"/>
            </a:lightRig>
          </a:scene3d>
          <a:sp3d/>
        </p:spPr>
        <p:txBody>
          <a:bodyPr anchor="ctr"/>
          <a:lstStyle/>
          <a:p>
            <a:pPr marL="0" marR="0" lvl="0" indent="-34290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FFFFFF"/>
                </a:solidFill>
                <a:effectLst/>
                <a:uLnTx/>
                <a:uFillTx/>
                <a:latin typeface="Calibri" panose="020F0502020204030204"/>
                <a:ea typeface="ＭＳ Ｐゴシック" pitchFamily="-112" charset="-128"/>
                <a:cs typeface="Times New Roman" pitchFamily="18" charset="0"/>
              </a:rPr>
              <a:t>Brand Positioning – Commentary/Visuals</a:t>
            </a:r>
          </a:p>
        </p:txBody>
      </p:sp>
      <p:sp>
        <p:nvSpPr>
          <p:cNvPr id="13" name="Rectangle 12">
            <a:extLst>
              <a:ext uri="{FF2B5EF4-FFF2-40B4-BE49-F238E27FC236}">
                <a16:creationId xmlns:a16="http://schemas.microsoft.com/office/drawing/2014/main" id="{29D2FCC4-5D32-564D-150E-399626EAA320}"/>
              </a:ext>
            </a:extLst>
          </p:cNvPr>
          <p:cNvSpPr/>
          <p:nvPr/>
        </p:nvSpPr>
        <p:spPr>
          <a:xfrm>
            <a:off x="6168702" y="1452712"/>
            <a:ext cx="5972964" cy="5031978"/>
          </a:xfrm>
          <a:prstGeom prst="rect">
            <a:avLst/>
          </a:prstGeom>
          <a:noFill/>
          <a:ln w="22225">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lvl="0">
              <a:buSzPct val="120000"/>
              <a:defRPr/>
            </a:pPr>
            <a:r>
              <a:rPr kumimoji="0" lang="en-US" b="1" i="0" u="sng" strike="noStrike" kern="1200" cap="none" spc="0" normalizeH="0" baseline="0" noProof="0" dirty="0">
                <a:ln>
                  <a:noFill/>
                </a:ln>
                <a:solidFill>
                  <a:prstClr val="black"/>
                </a:solidFill>
                <a:effectLst/>
                <a:uLnTx/>
                <a:uFillTx/>
                <a:ea typeface="+mn-ea"/>
                <a:cs typeface="+mn-cs"/>
              </a:rPr>
              <a:t>What makes your brand unique? </a:t>
            </a:r>
            <a:r>
              <a:rPr lang="en-US" b="1" u="sng" dirty="0">
                <a:solidFill>
                  <a:prstClr val="black"/>
                </a:solidFill>
              </a:rPr>
              <a:t>(Elevator pitch)</a:t>
            </a:r>
          </a:p>
          <a:p>
            <a:pPr lvl="0">
              <a:buSzPct val="120000"/>
              <a:defRPr/>
            </a:pPr>
            <a:r>
              <a:rPr lang="en-US" dirty="0">
                <a:solidFill>
                  <a:prstClr val="black"/>
                </a:solidFill>
              </a:rPr>
              <a:t>RTD’s- easy drinking with a fresh finish.</a:t>
            </a:r>
          </a:p>
          <a:p>
            <a:pPr marL="285750" lvl="0" indent="-285750">
              <a:buSzPct val="120000"/>
              <a:buFontTx/>
              <a:buChar char="-"/>
              <a:defRPr/>
            </a:pPr>
            <a:r>
              <a:rPr lang="en-US" sz="1400" dirty="0">
                <a:solidFill>
                  <a:schemeClr val="tx1"/>
                </a:solidFill>
              </a:rPr>
              <a:t>Iced tea unsweetened only ingredients are orange pekoe black tea and vodka. </a:t>
            </a:r>
          </a:p>
          <a:p>
            <a:pPr marL="285750" lvl="0" indent="-285750">
              <a:buSzPct val="120000"/>
              <a:buFontTx/>
              <a:buChar char="-"/>
              <a:defRPr/>
            </a:pPr>
            <a:r>
              <a:rPr lang="en-US" sz="1400" dirty="0">
                <a:solidFill>
                  <a:schemeClr val="tx1"/>
                </a:solidFill>
              </a:rPr>
              <a:t>lemonade uses fresh lemon juice, sugar, water, and vodka    </a:t>
            </a:r>
          </a:p>
          <a:p>
            <a:pPr marL="285750" lvl="0" indent="-285750">
              <a:buSzPct val="120000"/>
              <a:buFontTx/>
              <a:buChar char="-"/>
              <a:defRPr/>
            </a:pPr>
            <a:r>
              <a:rPr lang="en-US" sz="1400" dirty="0">
                <a:solidFill>
                  <a:schemeClr val="tx1"/>
                </a:solidFill>
              </a:rPr>
              <a:t>Half and half is perfect blend of tea and lemonade without being too sweet.</a:t>
            </a:r>
            <a:endParaRPr lang="en-US" sz="1400" dirty="0">
              <a:solidFill>
                <a:schemeClr val="tx1"/>
              </a:solidFill>
              <a:ea typeface="Calibri"/>
              <a:cs typeface="Calibri"/>
            </a:endParaRPr>
          </a:p>
          <a:p>
            <a:pPr marL="285750" lvl="0" indent="-285750">
              <a:buSzPct val="120000"/>
              <a:buFontTx/>
              <a:buChar char="-"/>
              <a:defRPr/>
            </a:pPr>
            <a:r>
              <a:rPr lang="en-US" sz="1400" dirty="0" err="1">
                <a:solidFill>
                  <a:schemeClr val="tx1"/>
                </a:solidFill>
              </a:rPr>
              <a:t>SeaFoam</a:t>
            </a:r>
            <a:r>
              <a:rPr lang="en-US" sz="1400" dirty="0">
                <a:solidFill>
                  <a:schemeClr val="tx1"/>
                </a:solidFill>
              </a:rPr>
              <a:t>, is a unique blend of pineapple, lime and hint of rum and a fizzy finish. </a:t>
            </a:r>
          </a:p>
          <a:p>
            <a:pPr marL="285750" lvl="0" indent="-285750">
              <a:buSzPct val="120000"/>
              <a:buFontTx/>
              <a:buChar char="-"/>
              <a:defRPr/>
            </a:pPr>
            <a:r>
              <a:rPr lang="en-US" sz="1400" dirty="0">
                <a:solidFill>
                  <a:schemeClr val="tx1"/>
                </a:solidFill>
              </a:rPr>
              <a:t>Salted Whiskey- </a:t>
            </a:r>
            <a:r>
              <a:rPr lang="en-US" sz="1400" b="0" i="0" dirty="0">
                <a:solidFill>
                  <a:schemeClr val="tx1"/>
                </a:solidFill>
                <a:effectLst/>
              </a:rPr>
              <a:t>This “Long Island Original” whiskey was aged for 3 years in new Charred American Oak wood barrels, rubbed with Sea Salt made from the Atlantic Ocean in Amagansett. This smooth drinking whiskey has notes of caramel, maple, and leather all amplified from the sea salt mellowing process.</a:t>
            </a:r>
          </a:p>
          <a:p>
            <a:pPr marL="285750" lvl="0" indent="-285750">
              <a:buSzPct val="120000"/>
              <a:buFontTx/>
              <a:buChar char="-"/>
              <a:defRPr/>
            </a:pPr>
            <a:r>
              <a:rPr lang="en-US" sz="1400" dirty="0">
                <a:solidFill>
                  <a:schemeClr val="tx1"/>
                </a:solidFill>
              </a:rPr>
              <a:t>Salted Spiced Rum-</a:t>
            </a:r>
            <a:r>
              <a:rPr lang="en-US" sz="1400" b="0" i="0" dirty="0">
                <a:solidFill>
                  <a:schemeClr val="tx1"/>
                </a:solidFill>
                <a:effectLst/>
                <a:latin typeface="Lato" panose="020F0502020204030203" pitchFamily="34" charset="0"/>
              </a:rPr>
              <a:t>This artisan small batch Spiced Rum uses only whole spices curded in sea salt to extract the essential oils into the rum. Then finished in virgin oak barrels, to create a smooth and well-rounded spirit.</a:t>
            </a:r>
          </a:p>
          <a:p>
            <a:pPr marL="285750" lvl="0" indent="-285750">
              <a:buSzPct val="120000"/>
              <a:buFontTx/>
              <a:buChar char="-"/>
              <a:defRPr/>
            </a:pPr>
            <a:r>
              <a:rPr lang="en-US" sz="1400" dirty="0">
                <a:solidFill>
                  <a:schemeClr val="tx1"/>
                </a:solidFill>
                <a:latin typeface="Lato" panose="020F0502020204030203" pitchFamily="34" charset="0"/>
              </a:rPr>
              <a:t>Salted Vodka- </a:t>
            </a:r>
            <a:r>
              <a:rPr lang="en-US" sz="1400" b="0" i="0" dirty="0">
                <a:solidFill>
                  <a:schemeClr val="tx1"/>
                </a:solidFill>
                <a:effectLst/>
                <a:latin typeface="Lato" panose="020F0502020204030203" pitchFamily="34" charset="0"/>
              </a:rPr>
              <a:t>When making your favorite cocktail LI Salted Vodka will elevate the flavors to the next level. Distilled 10 times from potatoes, and sea salt #saltyourcocktails </a:t>
            </a:r>
            <a:endParaRPr lang="en-US" sz="1400" b="1" u="sng" dirty="0">
              <a:solidFill>
                <a:prstClr val="black"/>
              </a:solidFill>
            </a:endParaRPr>
          </a:p>
        </p:txBody>
      </p:sp>
      <p:pic>
        <p:nvPicPr>
          <p:cNvPr id="15" name="Picture 14">
            <a:extLst>
              <a:ext uri="{FF2B5EF4-FFF2-40B4-BE49-F238E27FC236}">
                <a16:creationId xmlns:a16="http://schemas.microsoft.com/office/drawing/2014/main" id="{4C6F9255-B62D-7F6E-A6B7-201A90080BE0}"/>
              </a:ext>
            </a:extLst>
          </p:cNvPr>
          <p:cNvPicPr>
            <a:picLocks noChangeAspect="1"/>
          </p:cNvPicPr>
          <p:nvPr/>
        </p:nvPicPr>
        <p:blipFill>
          <a:blip r:embed="rId4"/>
          <a:stretch>
            <a:fillRect/>
          </a:stretch>
        </p:blipFill>
        <p:spPr>
          <a:xfrm>
            <a:off x="381000" y="24382"/>
            <a:ext cx="1099303" cy="1106764"/>
          </a:xfrm>
          <a:prstGeom prst="rect">
            <a:avLst/>
          </a:prstGeom>
        </p:spPr>
      </p:pic>
      <p:pic>
        <p:nvPicPr>
          <p:cNvPr id="17" name="Picture 16">
            <a:extLst>
              <a:ext uri="{FF2B5EF4-FFF2-40B4-BE49-F238E27FC236}">
                <a16:creationId xmlns:a16="http://schemas.microsoft.com/office/drawing/2014/main" id="{4707F1EB-E2D8-FA17-073D-68F4FF261296}"/>
              </a:ext>
            </a:extLst>
          </p:cNvPr>
          <p:cNvPicPr>
            <a:picLocks noChangeAspect="1"/>
          </p:cNvPicPr>
          <p:nvPr/>
        </p:nvPicPr>
        <p:blipFill>
          <a:blip r:embed="rId5"/>
          <a:stretch>
            <a:fillRect/>
          </a:stretch>
        </p:blipFill>
        <p:spPr>
          <a:xfrm>
            <a:off x="0" y="-1478"/>
            <a:ext cx="12192000" cy="1163510"/>
          </a:xfrm>
          <a:prstGeom prst="rect">
            <a:avLst/>
          </a:prstGeom>
        </p:spPr>
      </p:pic>
    </p:spTree>
    <p:extLst>
      <p:ext uri="{BB962C8B-B14F-4D97-AF65-F5344CB8AC3E}">
        <p14:creationId xmlns:p14="http://schemas.microsoft.com/office/powerpoint/2010/main" val="8789821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4">
            <a:extLst>
              <a:ext uri="{FF2B5EF4-FFF2-40B4-BE49-F238E27FC236}">
                <a16:creationId xmlns:a16="http://schemas.microsoft.com/office/drawing/2014/main" id="{D772D9AB-D241-19F1-F567-A91E2BAD4BE8}"/>
              </a:ext>
            </a:extLst>
          </p:cNvPr>
          <p:cNvSpPr txBox="1">
            <a:spLocks/>
          </p:cNvSpPr>
          <p:nvPr/>
        </p:nvSpPr>
        <p:spPr>
          <a:xfrm>
            <a:off x="10837333" y="6470704"/>
            <a:ext cx="973667" cy="274320"/>
          </a:xfrm>
          <a:prstGeom prst="rect">
            <a:avLst/>
          </a:prstGeom>
        </p:spPr>
        <p:txBody>
          <a:bodyPr vert="horz" lIns="0" tIns="0" rIns="0" bIns="0" rtlCol="0" anchor="t" anchorCtr="0">
            <a:spAutoFit/>
          </a:bodyPr>
          <a:lstStyle>
            <a:defPPr>
              <a:defRPr lang="de-DE"/>
            </a:defPPr>
            <a:lvl1pPr marL="0" algn="l" defTabSz="914400" rtl="0" eaLnBrk="1" fontAlgn="auto" latinLnBrk="0" hangingPunct="1">
              <a:spcBef>
                <a:spcPts val="0"/>
              </a:spcBef>
              <a:spcAft>
                <a:spcPts val="0"/>
              </a:spcAft>
              <a:defRPr sz="800" kern="1200" dirty="0" smtClean="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5F5F3A0-0AFB-4856-92DD-38FC4F423B8C}" type="slidenum">
              <a:rPr lang="en-US" smtClean="0"/>
              <a:pPr/>
              <a:t>5</a:t>
            </a:fld>
            <a:endParaRPr lang="en-US"/>
          </a:p>
        </p:txBody>
      </p:sp>
      <p:sp>
        <p:nvSpPr>
          <p:cNvPr id="4" name="Slide Number Placeholder 4">
            <a:extLst>
              <a:ext uri="{FF2B5EF4-FFF2-40B4-BE49-F238E27FC236}">
                <a16:creationId xmlns:a16="http://schemas.microsoft.com/office/drawing/2014/main" id="{8194565D-A490-C4F9-5785-9725B8DF7D36}"/>
              </a:ext>
            </a:extLst>
          </p:cNvPr>
          <p:cNvSpPr txBox="1">
            <a:spLocks/>
          </p:cNvSpPr>
          <p:nvPr/>
        </p:nvSpPr>
        <p:spPr>
          <a:xfrm>
            <a:off x="10837333" y="6470704"/>
            <a:ext cx="973667" cy="274320"/>
          </a:xfrm>
          <a:prstGeom prst="rect">
            <a:avLst/>
          </a:prstGeom>
        </p:spPr>
        <p:txBody>
          <a:bodyPr vert="horz" lIns="0" tIns="0" rIns="0" bIns="0" rtlCol="0" anchor="t" anchorCtr="0">
            <a:spAutoFit/>
          </a:bodyPr>
          <a:lstStyle>
            <a:defPPr>
              <a:defRPr lang="de-DE"/>
            </a:defPPr>
            <a:lvl1pPr marL="0" algn="l" defTabSz="914400" rtl="0" eaLnBrk="1" fontAlgn="auto" latinLnBrk="0" hangingPunct="1">
              <a:spcBef>
                <a:spcPts val="0"/>
              </a:spcBef>
              <a:spcAft>
                <a:spcPts val="0"/>
              </a:spcAft>
              <a:defRPr sz="800" kern="1200" dirty="0" smtClean="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5F5F3A0-0AFB-4856-92DD-38FC4F423B8C}" type="slidenum">
              <a:rPr lang="en-US" smtClean="0"/>
              <a:pPr/>
              <a:t>5</a:t>
            </a:fld>
            <a:endParaRPr lang="en-US"/>
          </a:p>
        </p:txBody>
      </p:sp>
      <p:sp>
        <p:nvSpPr>
          <p:cNvPr id="6" name="Rectangle 5">
            <a:extLst>
              <a:ext uri="{FF2B5EF4-FFF2-40B4-BE49-F238E27FC236}">
                <a16:creationId xmlns:a16="http://schemas.microsoft.com/office/drawing/2014/main" id="{1BA5F022-5535-3584-0ADB-2D355F170AA0}"/>
              </a:ext>
            </a:extLst>
          </p:cNvPr>
          <p:cNvSpPr/>
          <p:nvPr/>
        </p:nvSpPr>
        <p:spPr>
          <a:xfrm>
            <a:off x="50334" y="1452712"/>
            <a:ext cx="6045666" cy="5031978"/>
          </a:xfrm>
          <a:prstGeom prst="rect">
            <a:avLst/>
          </a:prstGeom>
          <a:noFill/>
          <a:ln w="22225">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kumimoji="0" lang="en-US" sz="1600" b="1" i="0" u="sng"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
        <p:nvSpPr>
          <p:cNvPr id="7" name="Rectangle 2">
            <a:extLst>
              <a:ext uri="{FF2B5EF4-FFF2-40B4-BE49-F238E27FC236}">
                <a16:creationId xmlns:a16="http://schemas.microsoft.com/office/drawing/2014/main" id="{69DFABBF-FF1B-938F-F036-7FA40295582A}"/>
              </a:ext>
            </a:extLst>
          </p:cNvPr>
          <p:cNvSpPr>
            <a:spLocks noChangeArrowheads="1"/>
          </p:cNvSpPr>
          <p:nvPr/>
        </p:nvSpPr>
        <p:spPr bwMode="auto">
          <a:xfrm>
            <a:off x="50334" y="1157006"/>
            <a:ext cx="6045666" cy="298177"/>
          </a:xfrm>
          <a:prstGeom prst="rect">
            <a:avLst/>
          </a:prstGeom>
          <a:solidFill>
            <a:srgbClr val="B90000">
              <a:lumMod val="50000"/>
            </a:srgbClr>
          </a:solidFill>
          <a:ln>
            <a:solidFill>
              <a:srgbClr val="DDDDDD">
                <a:lumMod val="50000"/>
              </a:srgbClr>
            </a:solidFill>
            <a:headEnd/>
            <a:tailEnd/>
          </a:ln>
          <a:effectLst/>
          <a:scene3d>
            <a:camera prst="orthographicFront">
              <a:rot lat="0" lon="0" rev="0"/>
            </a:camera>
            <a:lightRig rig="threePt" dir="t">
              <a:rot lat="0" lon="0" rev="1200000"/>
            </a:lightRig>
          </a:scene3d>
          <a:sp3d/>
        </p:spPr>
        <p:txBody>
          <a:bodyPr anchor="ctr"/>
          <a:lstStyle/>
          <a:p>
            <a:pPr marL="0" marR="0" lvl="0" indent="-34290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FFFFFF"/>
                </a:solidFill>
                <a:effectLst/>
                <a:uLnTx/>
                <a:uFillTx/>
                <a:latin typeface="Calibri" panose="020F0502020204030204"/>
                <a:ea typeface="ＭＳ Ｐゴシック" pitchFamily="-112" charset="-128"/>
                <a:cs typeface="Times New Roman" pitchFamily="18" charset="0"/>
              </a:rPr>
              <a:t>Distributor Support – Commentary/ Visuals</a:t>
            </a:r>
          </a:p>
        </p:txBody>
      </p:sp>
      <p:sp>
        <p:nvSpPr>
          <p:cNvPr id="8" name="Rectangle 7">
            <a:extLst>
              <a:ext uri="{FF2B5EF4-FFF2-40B4-BE49-F238E27FC236}">
                <a16:creationId xmlns:a16="http://schemas.microsoft.com/office/drawing/2014/main" id="{8A094753-0EE9-30FD-F6E6-7A4F25DC27EF}"/>
              </a:ext>
            </a:extLst>
          </p:cNvPr>
          <p:cNvSpPr/>
          <p:nvPr/>
        </p:nvSpPr>
        <p:spPr>
          <a:xfrm>
            <a:off x="6168705" y="1452711"/>
            <a:ext cx="5998128" cy="5031978"/>
          </a:xfrm>
          <a:prstGeom prst="rect">
            <a:avLst/>
          </a:prstGeom>
          <a:noFill/>
          <a:ln w="22225">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b="1" u="sng" dirty="0">
                <a:solidFill>
                  <a:schemeClr val="tx1"/>
                </a:solidFill>
              </a:rPr>
              <a:t>Programming/Activations Calendar</a:t>
            </a:r>
            <a:endParaRPr lang="en-US" b="1" u="sng" dirty="0">
              <a:solidFill>
                <a:prstClr val="black"/>
              </a:solidFill>
            </a:endParaRPr>
          </a:p>
          <a:p>
            <a:pPr lvl="0">
              <a:buSzPct val="120000"/>
              <a:defRPr/>
            </a:pPr>
            <a:endParaRPr lang="en-US" b="1" u="sng" dirty="0">
              <a:solidFill>
                <a:prstClr val="black"/>
              </a:solidFill>
              <a:latin typeface="Calibri" panose="020F0502020204030204"/>
            </a:endParaRPr>
          </a:p>
          <a:p>
            <a:pPr lvl="0">
              <a:spcBef>
                <a:spcPts val="400"/>
              </a:spcBef>
              <a:spcAft>
                <a:spcPts val="400"/>
              </a:spcAft>
              <a:buSzPct val="120000"/>
              <a:defRPr/>
            </a:pPr>
            <a:r>
              <a:rPr lang="en-US" sz="2000" dirty="0">
                <a:solidFill>
                  <a:prstClr val="black"/>
                </a:solidFill>
                <a:latin typeface="Calibri" panose="020F0502020204030204"/>
              </a:rPr>
              <a:t>Whisky fest in Brooklyn</a:t>
            </a:r>
          </a:p>
          <a:p>
            <a:pPr lvl="0">
              <a:spcBef>
                <a:spcPts val="400"/>
              </a:spcBef>
              <a:spcAft>
                <a:spcPts val="400"/>
              </a:spcAft>
              <a:buSzPct val="120000"/>
              <a:defRPr/>
            </a:pPr>
            <a:r>
              <a:rPr lang="en-US" sz="2000" dirty="0">
                <a:solidFill>
                  <a:prstClr val="black"/>
                </a:solidFill>
                <a:latin typeface="Calibri" panose="020F0502020204030204"/>
              </a:rPr>
              <a:t>Summer cocktail fest NYC</a:t>
            </a:r>
          </a:p>
          <a:p>
            <a:pPr lvl="0">
              <a:spcBef>
                <a:spcPts val="400"/>
              </a:spcBef>
              <a:spcAft>
                <a:spcPts val="400"/>
              </a:spcAft>
              <a:buSzPct val="120000"/>
              <a:defRPr/>
            </a:pPr>
            <a:r>
              <a:rPr lang="en-US" sz="2000" dirty="0">
                <a:solidFill>
                  <a:prstClr val="black"/>
                </a:solidFill>
                <a:latin typeface="Calibri" panose="020F0502020204030204"/>
              </a:rPr>
              <a:t>Long Island Whiskey festival </a:t>
            </a:r>
          </a:p>
          <a:p>
            <a:pPr lvl="0">
              <a:spcBef>
                <a:spcPts val="400"/>
              </a:spcBef>
              <a:spcAft>
                <a:spcPts val="400"/>
              </a:spcAft>
              <a:buSzPct val="120000"/>
              <a:defRPr/>
            </a:pPr>
            <a:r>
              <a:rPr lang="en-US" sz="2000" dirty="0">
                <a:solidFill>
                  <a:prstClr val="black"/>
                </a:solidFill>
                <a:latin typeface="Calibri" panose="020F0502020204030204"/>
              </a:rPr>
              <a:t>Full Calander of events at the tasting room as well.</a:t>
            </a:r>
          </a:p>
        </p:txBody>
      </p:sp>
      <p:sp>
        <p:nvSpPr>
          <p:cNvPr id="9" name="Rectangle 2">
            <a:extLst>
              <a:ext uri="{FF2B5EF4-FFF2-40B4-BE49-F238E27FC236}">
                <a16:creationId xmlns:a16="http://schemas.microsoft.com/office/drawing/2014/main" id="{A434DCE8-F6D2-8DF4-CAD7-347D6BFCDF0F}"/>
              </a:ext>
            </a:extLst>
          </p:cNvPr>
          <p:cNvSpPr>
            <a:spLocks noChangeArrowheads="1"/>
          </p:cNvSpPr>
          <p:nvPr/>
        </p:nvSpPr>
        <p:spPr bwMode="auto">
          <a:xfrm>
            <a:off x="6168704" y="1154534"/>
            <a:ext cx="5998127" cy="298177"/>
          </a:xfrm>
          <a:prstGeom prst="rect">
            <a:avLst/>
          </a:prstGeom>
          <a:solidFill>
            <a:srgbClr val="B90000">
              <a:lumMod val="50000"/>
            </a:srgbClr>
          </a:solidFill>
          <a:ln>
            <a:solidFill>
              <a:srgbClr val="DDDDDD">
                <a:lumMod val="50000"/>
              </a:srgbClr>
            </a:solidFill>
            <a:headEnd/>
            <a:tailEnd/>
          </a:ln>
          <a:effectLst/>
          <a:scene3d>
            <a:camera prst="orthographicFront">
              <a:rot lat="0" lon="0" rev="0"/>
            </a:camera>
            <a:lightRig rig="threePt" dir="t">
              <a:rot lat="0" lon="0" rev="1200000"/>
            </a:lightRig>
          </a:scene3d>
          <a:sp3d/>
        </p:spPr>
        <p:txBody>
          <a:bodyPr anchor="ctr"/>
          <a:lstStyle/>
          <a:p>
            <a:pPr marL="0" marR="0" lvl="0" indent="-34290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FFFFFF"/>
                </a:solidFill>
                <a:effectLst/>
                <a:uLnTx/>
                <a:uFillTx/>
                <a:latin typeface="Calibri" panose="020F0502020204030204"/>
                <a:ea typeface="ＭＳ Ｐゴシック" pitchFamily="-112" charset="-128"/>
                <a:cs typeface="Times New Roman" pitchFamily="18" charset="0"/>
              </a:rPr>
              <a:t>Brand Positioning – Commentary/Visuals</a:t>
            </a:r>
          </a:p>
        </p:txBody>
      </p:sp>
      <p:sp>
        <p:nvSpPr>
          <p:cNvPr id="10" name="Rectangle 9">
            <a:extLst>
              <a:ext uri="{FF2B5EF4-FFF2-40B4-BE49-F238E27FC236}">
                <a16:creationId xmlns:a16="http://schemas.microsoft.com/office/drawing/2014/main" id="{7EE14F16-2767-EDA3-1F3E-7CCC640B4E18}"/>
              </a:ext>
            </a:extLst>
          </p:cNvPr>
          <p:cNvSpPr/>
          <p:nvPr/>
        </p:nvSpPr>
        <p:spPr>
          <a:xfrm>
            <a:off x="25167" y="1452711"/>
            <a:ext cx="6070833" cy="5031978"/>
          </a:xfrm>
          <a:prstGeom prst="rect">
            <a:avLst/>
          </a:prstGeom>
          <a:noFill/>
          <a:ln w="22225">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lvl="0">
              <a:buSzPct val="120000"/>
              <a:defRPr/>
            </a:pPr>
            <a:r>
              <a:rPr lang="en-US" b="1" u="sng" dirty="0">
                <a:solidFill>
                  <a:prstClr val="black"/>
                </a:solidFill>
              </a:rPr>
              <a:t>Brand Objectives</a:t>
            </a:r>
          </a:p>
          <a:p>
            <a:pPr lvl="0">
              <a:buSzPct val="120000"/>
              <a:defRPr/>
            </a:pPr>
            <a:r>
              <a:rPr lang="en-US" dirty="0">
                <a:solidFill>
                  <a:prstClr val="black"/>
                </a:solidFill>
              </a:rPr>
              <a:t>To bring great drinks to great people. Whether the customer is a world class mixologist or a customer that is looking for an easy to drink refreshment with clean ingredients. We have something for everyone. </a:t>
            </a:r>
            <a:endParaRPr lang="en-US" dirty="0">
              <a:solidFill>
                <a:prstClr val="black"/>
              </a:solidFill>
              <a:ea typeface="Calibri"/>
              <a:cs typeface="Calibri"/>
            </a:endParaRPr>
          </a:p>
          <a:p>
            <a:pPr lvl="1">
              <a:buSzPct val="120000"/>
              <a:defRPr/>
            </a:pPr>
            <a:endParaRPr lang="en-US" dirty="0">
              <a:solidFill>
                <a:prstClr val="black"/>
              </a:solidFill>
            </a:endParaRPr>
          </a:p>
          <a:p>
            <a:pPr lvl="1">
              <a:buSzPct val="120000"/>
              <a:defRPr/>
            </a:pPr>
            <a:endParaRPr lang="en-US" dirty="0">
              <a:solidFill>
                <a:prstClr val="black"/>
              </a:solidFill>
            </a:endParaRPr>
          </a:p>
          <a:p>
            <a:pPr lvl="1">
              <a:buSzPct val="120000"/>
              <a:defRPr/>
            </a:pPr>
            <a:endParaRPr lang="en-US" dirty="0">
              <a:solidFill>
                <a:prstClr val="black"/>
              </a:solidFill>
            </a:endParaRPr>
          </a:p>
          <a:p>
            <a:pPr lvl="0">
              <a:buSzPct val="120000"/>
              <a:defRPr/>
            </a:pPr>
            <a:r>
              <a:rPr lang="en-US" b="1" u="sng" dirty="0">
                <a:solidFill>
                  <a:prstClr val="black"/>
                </a:solidFill>
              </a:rPr>
              <a:t>Target audience/Consumer profile</a:t>
            </a:r>
          </a:p>
          <a:p>
            <a:pPr lvl="0">
              <a:buSzPct val="120000"/>
              <a:defRPr/>
            </a:pPr>
            <a:r>
              <a:rPr lang="en-US" dirty="0">
                <a:solidFill>
                  <a:prstClr val="black"/>
                </a:solidFill>
              </a:rPr>
              <a:t>RTD’s- ages 21-55 active people fun loving </a:t>
            </a:r>
            <a:endParaRPr lang="en-US" dirty="0">
              <a:solidFill>
                <a:prstClr val="black"/>
              </a:solidFill>
              <a:ea typeface="Calibri"/>
              <a:cs typeface="Calibri"/>
            </a:endParaRPr>
          </a:p>
          <a:p>
            <a:pPr lvl="0">
              <a:buSzPct val="120000"/>
              <a:defRPr/>
            </a:pPr>
            <a:r>
              <a:rPr lang="en-US" dirty="0">
                <a:solidFill>
                  <a:prstClr val="black"/>
                </a:solidFill>
              </a:rPr>
              <a:t>Spirits- for people who love cocktails and want to try something unique. Mixologist for on-premise sales. Small batch craft customers    </a:t>
            </a:r>
          </a:p>
          <a:p>
            <a:pPr>
              <a:buSzPct val="120000"/>
              <a:defRPr/>
            </a:pPr>
            <a:endParaRPr lang="en-US" b="1" u="sng" dirty="0">
              <a:solidFill>
                <a:schemeClr val="tx1"/>
              </a:solidFill>
            </a:endParaRPr>
          </a:p>
          <a:p>
            <a:pPr>
              <a:buSzPct val="120000"/>
              <a:defRPr/>
            </a:pPr>
            <a:endParaRPr lang="en-US" b="1" u="sng" dirty="0">
              <a:solidFill>
                <a:schemeClr val="tx1"/>
              </a:solidFill>
            </a:endParaRPr>
          </a:p>
          <a:p>
            <a:pPr>
              <a:buSzPct val="120000"/>
              <a:defRPr/>
            </a:pPr>
            <a:endParaRPr lang="en-US" b="1" u="sng" dirty="0">
              <a:solidFill>
                <a:schemeClr val="tx1"/>
              </a:solidFill>
            </a:endParaRPr>
          </a:p>
          <a:p>
            <a:pPr lvl="0">
              <a:buSzPct val="120000"/>
              <a:defRPr/>
            </a:pPr>
            <a:endParaRPr lang="en-US" b="1" u="sng" dirty="0">
              <a:solidFill>
                <a:prstClr val="black"/>
              </a:solidFill>
              <a:latin typeface="Calibri" panose="020F0502020204030204"/>
            </a:endParaRPr>
          </a:p>
          <a:p>
            <a:pPr>
              <a:buSzPct val="120000"/>
              <a:defRPr/>
            </a:pPr>
            <a:endParaRPr lang="en-US" b="1" u="sng" dirty="0">
              <a:solidFill>
                <a:schemeClr val="tx1"/>
              </a:solidFill>
            </a:endParaRPr>
          </a:p>
          <a:p>
            <a:pPr>
              <a:buSzPct val="120000"/>
              <a:defRPr/>
            </a:pPr>
            <a:endParaRPr lang="en-US" b="1" u="sng" dirty="0">
              <a:solidFill>
                <a:schemeClr val="tx1"/>
              </a:solidFill>
            </a:endParaRPr>
          </a:p>
          <a:p>
            <a:pPr lvl="0">
              <a:buSzPct val="120000"/>
              <a:defRPr/>
            </a:pPr>
            <a:endParaRPr lang="en-US" b="1" u="sng" dirty="0">
              <a:solidFill>
                <a:prstClr val="black"/>
              </a:solidFill>
              <a:latin typeface="Calibri" panose="020F0502020204030204"/>
            </a:endParaRPr>
          </a:p>
          <a:p>
            <a:pPr lvl="0">
              <a:spcBef>
                <a:spcPts val="400"/>
              </a:spcBef>
              <a:spcAft>
                <a:spcPts val="400"/>
              </a:spcAft>
              <a:buSzPct val="120000"/>
              <a:defRPr/>
            </a:pPr>
            <a:endParaRPr lang="en-US" sz="2000" dirty="0">
              <a:solidFill>
                <a:prstClr val="black"/>
              </a:solidFill>
              <a:latin typeface="Calibri" panose="020F0502020204030204"/>
            </a:endParaRPr>
          </a:p>
        </p:txBody>
      </p:sp>
      <p:pic>
        <p:nvPicPr>
          <p:cNvPr id="15" name="Picture 14">
            <a:extLst>
              <a:ext uri="{FF2B5EF4-FFF2-40B4-BE49-F238E27FC236}">
                <a16:creationId xmlns:a16="http://schemas.microsoft.com/office/drawing/2014/main" id="{A6A608FE-2100-F8A1-A0A7-C6D78466F521}"/>
              </a:ext>
            </a:extLst>
          </p:cNvPr>
          <p:cNvPicPr>
            <a:picLocks noChangeAspect="1"/>
          </p:cNvPicPr>
          <p:nvPr/>
        </p:nvPicPr>
        <p:blipFill>
          <a:blip r:embed="rId2"/>
          <a:stretch>
            <a:fillRect/>
          </a:stretch>
        </p:blipFill>
        <p:spPr>
          <a:xfrm>
            <a:off x="381000" y="24382"/>
            <a:ext cx="1099303" cy="1106764"/>
          </a:xfrm>
          <a:prstGeom prst="rect">
            <a:avLst/>
          </a:prstGeom>
        </p:spPr>
      </p:pic>
      <p:pic>
        <p:nvPicPr>
          <p:cNvPr id="17" name="Picture 16">
            <a:extLst>
              <a:ext uri="{FF2B5EF4-FFF2-40B4-BE49-F238E27FC236}">
                <a16:creationId xmlns:a16="http://schemas.microsoft.com/office/drawing/2014/main" id="{A450DF7A-831B-3564-522C-8A52F5585824}"/>
              </a:ext>
            </a:extLst>
          </p:cNvPr>
          <p:cNvPicPr>
            <a:picLocks noChangeAspect="1"/>
          </p:cNvPicPr>
          <p:nvPr/>
        </p:nvPicPr>
        <p:blipFill>
          <a:blip r:embed="rId3"/>
          <a:stretch>
            <a:fillRect/>
          </a:stretch>
        </p:blipFill>
        <p:spPr>
          <a:xfrm>
            <a:off x="0" y="-1478"/>
            <a:ext cx="12192000" cy="1163510"/>
          </a:xfrm>
          <a:prstGeom prst="rect">
            <a:avLst/>
          </a:prstGeom>
        </p:spPr>
      </p:pic>
    </p:spTree>
    <p:extLst>
      <p:ext uri="{BB962C8B-B14F-4D97-AF65-F5344CB8AC3E}">
        <p14:creationId xmlns:p14="http://schemas.microsoft.com/office/powerpoint/2010/main" val="41202811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2">
            <a:extLst>
              <a:ext uri="{FF2B5EF4-FFF2-40B4-BE49-F238E27FC236}">
                <a16:creationId xmlns:a16="http://schemas.microsoft.com/office/drawing/2014/main" id="{7044C274-EEE4-8EA4-AD43-1658A8CC2148}"/>
              </a:ext>
            </a:extLst>
          </p:cNvPr>
          <p:cNvSpPr/>
          <p:nvPr/>
        </p:nvSpPr>
        <p:spPr>
          <a:xfrm>
            <a:off x="1223772" y="1109472"/>
            <a:ext cx="9093581" cy="12191"/>
          </a:xfrm>
          <a:prstGeom prst="rect">
            <a:avLst/>
          </a:prstGeom>
          <a:blipFill>
            <a:blip r:embed="rId5"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Slide Number Placeholder 2">
            <a:extLst>
              <a:ext uri="{FF2B5EF4-FFF2-40B4-BE49-F238E27FC236}">
                <a16:creationId xmlns:a16="http://schemas.microsoft.com/office/drawing/2014/main" id="{2AACA7A1-2944-4CC5-21BE-8FD5DD4008F6}"/>
              </a:ext>
            </a:extLst>
          </p:cNvPr>
          <p:cNvSpPr txBox="1">
            <a:spLocks/>
          </p:cNvSpPr>
          <p:nvPr/>
        </p:nvSpPr>
        <p:spPr>
          <a:xfrm>
            <a:off x="10837333" y="6470704"/>
            <a:ext cx="973667" cy="274320"/>
          </a:xfrm>
          <a:prstGeom prst="rect">
            <a:avLst/>
          </a:prstGeom>
        </p:spPr>
        <p:txBody>
          <a:bodyPr vert="horz" lIns="0" tIns="0" rIns="0" bIns="0" rtlCol="0" anchor="t" anchorCtr="0">
            <a:spAutoFit/>
          </a:bodyPr>
          <a:lstStyle>
            <a:defPPr>
              <a:defRPr lang="de-DE"/>
            </a:defPPr>
            <a:lvl1pPr marL="0" algn="l" defTabSz="914400" rtl="0" eaLnBrk="1" fontAlgn="auto" latinLnBrk="0" hangingPunct="1">
              <a:spcBef>
                <a:spcPts val="0"/>
              </a:spcBef>
              <a:spcAft>
                <a:spcPts val="0"/>
              </a:spcAft>
              <a:defRPr sz="800" kern="1200" dirty="0" smtClean="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A5F5F3A0-0AFB-4856-92DD-38FC4F423B8C}" type="slidenum">
              <a:rPr lang="en-US" sz="1800" smtClean="0">
                <a:solidFill>
                  <a:prstClr val="white"/>
                </a:solidFill>
                <a:latin typeface="Calibri" panose="020F0502020204030204"/>
              </a:rPr>
              <a:pPr>
                <a:defRPr/>
              </a:pPr>
              <a:t>6</a:t>
            </a:fld>
            <a:endParaRPr lang="en-US" sz="1800">
              <a:solidFill>
                <a:prstClr val="white"/>
              </a:solidFill>
              <a:latin typeface="Calibri" panose="020F0502020204030204"/>
            </a:endParaRPr>
          </a:p>
        </p:txBody>
      </p:sp>
      <p:graphicFrame>
        <p:nvGraphicFramePr>
          <p:cNvPr id="6" name="Table 5">
            <a:extLst>
              <a:ext uri="{FF2B5EF4-FFF2-40B4-BE49-F238E27FC236}">
                <a16:creationId xmlns:a16="http://schemas.microsoft.com/office/drawing/2014/main" id="{BD15CE20-15DD-423D-A98C-1A2D8668D1F5}"/>
              </a:ext>
            </a:extLst>
          </p:cNvPr>
          <p:cNvGraphicFramePr>
            <a:graphicFrameLocks noGrp="1"/>
          </p:cNvGraphicFramePr>
          <p:nvPr>
            <p:extLst>
              <p:ext uri="{D42A27DB-BD31-4B8C-83A1-F6EECF244321}">
                <p14:modId xmlns:p14="http://schemas.microsoft.com/office/powerpoint/2010/main" val="2598569520"/>
              </p:ext>
            </p:extLst>
          </p:nvPr>
        </p:nvGraphicFramePr>
        <p:xfrm>
          <a:off x="176981" y="1437361"/>
          <a:ext cx="5919019" cy="5046856"/>
        </p:xfrm>
        <a:graphic>
          <a:graphicData uri="http://schemas.openxmlformats.org/drawingml/2006/table">
            <a:tbl>
              <a:tblPr firstRow="1" bandRow="1">
                <a:tableStyleId>{5C22544A-7EE6-4342-B048-85BDC9FD1C3A}</a:tableStyleId>
              </a:tblPr>
              <a:tblGrid>
                <a:gridCol w="5919019">
                  <a:extLst>
                    <a:ext uri="{9D8B030D-6E8A-4147-A177-3AD203B41FA5}">
                      <a16:colId xmlns:a16="http://schemas.microsoft.com/office/drawing/2014/main" val="99142268"/>
                    </a:ext>
                  </a:extLst>
                </a:gridCol>
              </a:tblGrid>
              <a:tr h="5046856">
                <a:tc>
                  <a:txBody>
                    <a:bodyPr/>
                    <a:lstStyle/>
                    <a:p>
                      <a:pPr marL="0" indent="0">
                        <a:buFont typeface="Arial" panose="020B0604020202020204" pitchFamily="34" charset="0"/>
                        <a:buNone/>
                      </a:pPr>
                      <a:endParaRPr lang="en-US" sz="1600" b="1" kern="1200" dirty="0">
                        <a:solidFill>
                          <a:schemeClr val="tx1"/>
                        </a:solidFill>
                        <a:latin typeface="+mn-lt"/>
                        <a:ea typeface="+mn-ea"/>
                        <a:cs typeface="+mn-cs"/>
                      </a:endParaRPr>
                    </a:p>
                  </a:txBody>
                  <a:tcPr>
                    <a:lnL w="19050" cap="flat" cmpd="sng" algn="ctr">
                      <a:solidFill>
                        <a:schemeClr val="bg2">
                          <a:lumMod val="50000"/>
                        </a:schemeClr>
                      </a:solidFill>
                      <a:prstDash val="solid"/>
                      <a:round/>
                      <a:headEnd type="none" w="med" len="med"/>
                      <a:tailEnd type="none" w="med" len="med"/>
                    </a:lnL>
                    <a:lnR w="19050" cap="flat" cmpd="sng" algn="ctr">
                      <a:solidFill>
                        <a:schemeClr val="bg2">
                          <a:lumMod val="50000"/>
                        </a:schemeClr>
                      </a:solidFill>
                      <a:prstDash val="solid"/>
                      <a:round/>
                      <a:headEnd type="none" w="med" len="med"/>
                      <a:tailEnd type="none" w="med" len="med"/>
                    </a:lnR>
                    <a:lnT w="19050" cap="flat" cmpd="sng" algn="ctr">
                      <a:solidFill>
                        <a:schemeClr val="bg2">
                          <a:lumMod val="50000"/>
                        </a:schemeClr>
                      </a:solidFill>
                      <a:prstDash val="solid"/>
                      <a:round/>
                      <a:headEnd type="none" w="med" len="med"/>
                      <a:tailEnd type="none" w="med" len="med"/>
                    </a:lnT>
                    <a:lnB w="19050" cap="flat" cmpd="sng" algn="ctr">
                      <a:solidFill>
                        <a:schemeClr val="bg2">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976256315"/>
                  </a:ext>
                </a:extLst>
              </a:tr>
            </a:tbl>
          </a:graphicData>
        </a:graphic>
      </p:graphicFrame>
      <p:sp>
        <p:nvSpPr>
          <p:cNvPr id="7" name="Rectangle 2">
            <a:extLst>
              <a:ext uri="{FF2B5EF4-FFF2-40B4-BE49-F238E27FC236}">
                <a16:creationId xmlns:a16="http://schemas.microsoft.com/office/drawing/2014/main" id="{AA13B634-EC66-6318-5A58-A90467985970}"/>
              </a:ext>
            </a:extLst>
          </p:cNvPr>
          <p:cNvSpPr>
            <a:spLocks noChangeArrowheads="1"/>
          </p:cNvSpPr>
          <p:nvPr/>
        </p:nvSpPr>
        <p:spPr bwMode="auto">
          <a:xfrm>
            <a:off x="176981" y="1146221"/>
            <a:ext cx="5919019" cy="291140"/>
          </a:xfrm>
          <a:prstGeom prst="rect">
            <a:avLst/>
          </a:prstGeom>
          <a:solidFill>
            <a:schemeClr val="tx1"/>
          </a:solidFill>
          <a:ln>
            <a:solidFill>
              <a:srgbClr val="DDDDDD">
                <a:lumMod val="50000"/>
              </a:srgbClr>
            </a:solidFill>
            <a:headEnd/>
            <a:tailEnd/>
          </a:ln>
          <a:effectLst/>
          <a:scene3d>
            <a:camera prst="orthographicFront">
              <a:rot lat="0" lon="0" rev="0"/>
            </a:camera>
            <a:lightRig rig="threePt" dir="t">
              <a:rot lat="0" lon="0" rev="1200000"/>
            </a:lightRig>
          </a:scene3d>
          <a:sp3d/>
        </p:spPr>
        <p:txBody>
          <a:bodyPr anchor="ctr"/>
          <a:lstStyle/>
          <a:p>
            <a:pPr marL="0" marR="0" lvl="0" indent="-34290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FFFFFF"/>
                </a:solidFill>
                <a:effectLst/>
                <a:uLnTx/>
                <a:uFillTx/>
                <a:latin typeface="Calibri" panose="020F0502020204030204"/>
                <a:ea typeface="ＭＳ Ｐゴシック" pitchFamily="-112" charset="-128"/>
                <a:cs typeface="Times New Roman" pitchFamily="18" charset="0"/>
              </a:rPr>
              <a:t>POS or Digital Advertising</a:t>
            </a:r>
          </a:p>
        </p:txBody>
      </p:sp>
      <p:sp>
        <p:nvSpPr>
          <p:cNvPr id="8" name="Rectangle 2">
            <a:extLst>
              <a:ext uri="{FF2B5EF4-FFF2-40B4-BE49-F238E27FC236}">
                <a16:creationId xmlns:a16="http://schemas.microsoft.com/office/drawing/2014/main" id="{02E6A181-4A21-56C0-AC42-192BF0306DDF}"/>
              </a:ext>
            </a:extLst>
          </p:cNvPr>
          <p:cNvSpPr>
            <a:spLocks noChangeArrowheads="1"/>
          </p:cNvSpPr>
          <p:nvPr/>
        </p:nvSpPr>
        <p:spPr bwMode="auto">
          <a:xfrm>
            <a:off x="6197726" y="1109472"/>
            <a:ext cx="5817293" cy="426723"/>
          </a:xfrm>
          <a:prstGeom prst="rect">
            <a:avLst/>
          </a:prstGeom>
          <a:solidFill>
            <a:schemeClr val="tx1"/>
          </a:solidFill>
          <a:ln>
            <a:solidFill>
              <a:srgbClr val="DDDDDD">
                <a:lumMod val="50000"/>
              </a:srgbClr>
            </a:solidFill>
            <a:headEnd/>
            <a:tailEnd/>
          </a:ln>
          <a:effectLst/>
          <a:scene3d>
            <a:camera prst="orthographicFront">
              <a:rot lat="0" lon="0" rev="0"/>
            </a:camera>
            <a:lightRig rig="threePt" dir="t">
              <a:rot lat="0" lon="0" rev="1200000"/>
            </a:lightRig>
          </a:scene3d>
          <a:sp3d/>
        </p:spPr>
        <p:txBody>
          <a:bodyPr anchor="ctr"/>
          <a:lstStyle/>
          <a:p>
            <a:pPr marL="0" marR="0" lvl="0" indent="-34290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FFFFFF"/>
                </a:solidFill>
                <a:effectLst/>
                <a:uLnTx/>
                <a:uFillTx/>
                <a:latin typeface="Calibri" panose="020F0502020204030204"/>
                <a:ea typeface="ＭＳ Ｐゴシック" pitchFamily="-112" charset="-128"/>
                <a:cs typeface="Times New Roman" pitchFamily="18" charset="0"/>
              </a:rPr>
              <a:t>Reviews &amp; Accolades – Commentary/ Visuals</a:t>
            </a:r>
          </a:p>
        </p:txBody>
      </p:sp>
      <p:graphicFrame>
        <p:nvGraphicFramePr>
          <p:cNvPr id="9" name="Table 8">
            <a:extLst>
              <a:ext uri="{FF2B5EF4-FFF2-40B4-BE49-F238E27FC236}">
                <a16:creationId xmlns:a16="http://schemas.microsoft.com/office/drawing/2014/main" id="{0EDE1AF4-E1C2-5332-5FA8-DD976AF28917}"/>
              </a:ext>
            </a:extLst>
          </p:cNvPr>
          <p:cNvGraphicFramePr>
            <a:graphicFrameLocks noGrp="1"/>
          </p:cNvGraphicFramePr>
          <p:nvPr>
            <p:extLst>
              <p:ext uri="{D42A27DB-BD31-4B8C-83A1-F6EECF244321}">
                <p14:modId xmlns:p14="http://schemas.microsoft.com/office/powerpoint/2010/main" val="1142647852"/>
              </p:ext>
            </p:extLst>
          </p:nvPr>
        </p:nvGraphicFramePr>
        <p:xfrm>
          <a:off x="6147085" y="1437361"/>
          <a:ext cx="5919019" cy="5046856"/>
        </p:xfrm>
        <a:graphic>
          <a:graphicData uri="http://schemas.openxmlformats.org/drawingml/2006/table">
            <a:tbl>
              <a:tblPr firstRow="1" bandRow="1">
                <a:tableStyleId>{5C22544A-7EE6-4342-B048-85BDC9FD1C3A}</a:tableStyleId>
              </a:tblPr>
              <a:tblGrid>
                <a:gridCol w="5919019">
                  <a:extLst>
                    <a:ext uri="{9D8B030D-6E8A-4147-A177-3AD203B41FA5}">
                      <a16:colId xmlns:a16="http://schemas.microsoft.com/office/drawing/2014/main" val="2546163156"/>
                    </a:ext>
                  </a:extLst>
                </a:gridCol>
              </a:tblGrid>
              <a:tr h="5046856">
                <a:tc>
                  <a:txBody>
                    <a:bodyPr/>
                    <a:lstStyle/>
                    <a:p>
                      <a:br>
                        <a:rPr lang="en-US" sz="1800" b="0" i="0" kern="1200" dirty="0">
                          <a:solidFill>
                            <a:schemeClr val="lt1"/>
                          </a:solidFill>
                          <a:effectLst/>
                          <a:latin typeface="+mn-lt"/>
                          <a:ea typeface="+mn-ea"/>
                          <a:cs typeface="+mn-cs"/>
                        </a:rPr>
                      </a:br>
                      <a:endParaRPr lang="en-US" sz="1800" b="0" i="0" kern="1200" dirty="0">
                        <a:solidFill>
                          <a:schemeClr val="lt1"/>
                        </a:solidFill>
                        <a:effectLst/>
                        <a:latin typeface="+mn-lt"/>
                        <a:ea typeface="+mn-ea"/>
                        <a:cs typeface="+mn-cs"/>
                      </a:endParaRPr>
                    </a:p>
                    <a:p>
                      <a:r>
                        <a:rPr lang="en-US" sz="1800" b="1" i="0" kern="1200" dirty="0">
                          <a:solidFill>
                            <a:schemeClr val="lt1"/>
                          </a:solidFill>
                          <a:effectLst/>
                          <a:latin typeface="+mn-lt"/>
                          <a:ea typeface="+mn-ea"/>
                          <a:cs typeface="+mn-cs"/>
                        </a:rPr>
                        <a:t>Salted Vodka</a:t>
                      </a:r>
                    </a:p>
                    <a:p>
                      <a:r>
                        <a:rPr lang="en-US" sz="1800" b="1" i="0" kern="1200" dirty="0">
                          <a:solidFill>
                            <a:schemeClr val="lt1"/>
                          </a:solidFill>
                          <a:effectLst/>
                          <a:latin typeface="+mn-lt"/>
                          <a:ea typeface="+mn-ea"/>
                          <a:cs typeface="+mn-cs"/>
                        </a:rPr>
                        <a:t>Salted Whiskey</a:t>
                      </a:r>
                    </a:p>
                    <a:p>
                      <a:r>
                        <a:rPr lang="en-US" sz="1800" b="1" i="0" kern="1200" dirty="0">
                          <a:solidFill>
                            <a:schemeClr val="lt1"/>
                          </a:solidFill>
                          <a:effectLst/>
                          <a:latin typeface="+mn-lt"/>
                          <a:ea typeface="+mn-ea"/>
                          <a:cs typeface="+mn-cs"/>
                        </a:rPr>
                        <a:t>Salted Spiced Rum</a:t>
                      </a:r>
                    </a:p>
                    <a:p>
                      <a:pPr marL="0" indent="0">
                        <a:buFont typeface="Arial" panose="020B0604020202020204" pitchFamily="34" charset="0"/>
                        <a:buNone/>
                      </a:pPr>
                      <a:endParaRPr lang="en-US" sz="1600" b="1" kern="1200" dirty="0">
                        <a:solidFill>
                          <a:schemeClr val="tx1"/>
                        </a:solidFill>
                        <a:latin typeface="+mn-lt"/>
                        <a:ea typeface="+mn-ea"/>
                        <a:cs typeface="+mn-cs"/>
                      </a:endParaRPr>
                    </a:p>
                  </a:txBody>
                  <a:tcPr>
                    <a:lnL w="19050" cap="flat" cmpd="sng" algn="ctr">
                      <a:solidFill>
                        <a:schemeClr val="bg2">
                          <a:lumMod val="50000"/>
                        </a:schemeClr>
                      </a:solidFill>
                      <a:prstDash val="solid"/>
                      <a:round/>
                      <a:headEnd type="none" w="med" len="med"/>
                      <a:tailEnd type="none" w="med" len="med"/>
                    </a:lnL>
                    <a:lnR w="19050" cap="flat" cmpd="sng" algn="ctr">
                      <a:solidFill>
                        <a:schemeClr val="bg2">
                          <a:lumMod val="50000"/>
                        </a:schemeClr>
                      </a:solidFill>
                      <a:prstDash val="solid"/>
                      <a:round/>
                      <a:headEnd type="none" w="med" len="med"/>
                      <a:tailEnd type="none" w="med" len="med"/>
                    </a:lnR>
                    <a:lnT w="19050" cap="flat" cmpd="sng" algn="ctr">
                      <a:solidFill>
                        <a:schemeClr val="bg2">
                          <a:lumMod val="50000"/>
                        </a:schemeClr>
                      </a:solidFill>
                      <a:prstDash val="solid"/>
                      <a:round/>
                      <a:headEnd type="none" w="med" len="med"/>
                      <a:tailEnd type="none" w="med" len="med"/>
                    </a:lnT>
                    <a:lnB w="19050" cap="flat" cmpd="sng" algn="ctr">
                      <a:solidFill>
                        <a:schemeClr val="bg2">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976256315"/>
                  </a:ext>
                </a:extLst>
              </a:tr>
            </a:tbl>
          </a:graphicData>
        </a:graphic>
      </p:graphicFrame>
      <p:pic>
        <p:nvPicPr>
          <p:cNvPr id="11" name="Picture 10">
            <a:extLst>
              <a:ext uri="{FF2B5EF4-FFF2-40B4-BE49-F238E27FC236}">
                <a16:creationId xmlns:a16="http://schemas.microsoft.com/office/drawing/2014/main" id="{721AE7FB-C464-4745-A9B7-7A1ECBC9A7DB}"/>
              </a:ext>
            </a:extLst>
          </p:cNvPr>
          <p:cNvPicPr>
            <a:picLocks noChangeAspect="1"/>
          </p:cNvPicPr>
          <p:nvPr/>
        </p:nvPicPr>
        <p:blipFill>
          <a:blip r:embed="rId6"/>
          <a:stretch>
            <a:fillRect/>
          </a:stretch>
        </p:blipFill>
        <p:spPr>
          <a:xfrm>
            <a:off x="357270" y="1641377"/>
            <a:ext cx="2547812" cy="3963264"/>
          </a:xfrm>
          <a:prstGeom prst="rect">
            <a:avLst/>
          </a:prstGeom>
        </p:spPr>
      </p:pic>
      <p:pic>
        <p:nvPicPr>
          <p:cNvPr id="12" name="Picture 11" descr="A row of drinks on a bar&#10;&#10;Description automatically generated">
            <a:extLst>
              <a:ext uri="{FF2B5EF4-FFF2-40B4-BE49-F238E27FC236}">
                <a16:creationId xmlns:a16="http://schemas.microsoft.com/office/drawing/2014/main" id="{8671C956-E1D1-B673-2223-F918E78C68E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76289" y="1488898"/>
            <a:ext cx="2519956" cy="1679971"/>
          </a:xfrm>
          <a:prstGeom prst="rect">
            <a:avLst/>
          </a:prstGeom>
        </p:spPr>
      </p:pic>
      <p:pic>
        <p:nvPicPr>
          <p:cNvPr id="13" name="Picture 12" descr="A person and person standing behind a bar&#10;&#10;Description automatically generated">
            <a:extLst>
              <a:ext uri="{FF2B5EF4-FFF2-40B4-BE49-F238E27FC236}">
                <a16:creationId xmlns:a16="http://schemas.microsoft.com/office/drawing/2014/main" id="{DC204B35-1F67-9CFB-4785-03DA0C22EE0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293771" y="1449552"/>
            <a:ext cx="2588675" cy="1725783"/>
          </a:xfrm>
          <a:prstGeom prst="rect">
            <a:avLst/>
          </a:prstGeom>
        </p:spPr>
      </p:pic>
      <p:pic>
        <p:nvPicPr>
          <p:cNvPr id="14" name="Picture 13">
            <a:extLst>
              <a:ext uri="{FF2B5EF4-FFF2-40B4-BE49-F238E27FC236}">
                <a16:creationId xmlns:a16="http://schemas.microsoft.com/office/drawing/2014/main" id="{351D3729-6902-5A7A-9BEF-A37752EB3AB3}"/>
              </a:ext>
            </a:extLst>
          </p:cNvPr>
          <p:cNvPicPr>
            <a:picLocks noChangeAspect="1"/>
          </p:cNvPicPr>
          <p:nvPr/>
        </p:nvPicPr>
        <p:blipFill>
          <a:blip r:embed="rId9"/>
          <a:stretch>
            <a:fillRect/>
          </a:stretch>
        </p:blipFill>
        <p:spPr>
          <a:xfrm>
            <a:off x="3085371" y="1663894"/>
            <a:ext cx="2617119" cy="3664851"/>
          </a:xfrm>
          <a:prstGeom prst="rect">
            <a:avLst/>
          </a:prstGeom>
        </p:spPr>
      </p:pic>
      <p:pic>
        <p:nvPicPr>
          <p:cNvPr id="15" name="Online Media 17" title="LISS Salted Vodka">
            <a:hlinkClick r:id="" action="ppaction://media"/>
            <a:extLst>
              <a:ext uri="{FF2B5EF4-FFF2-40B4-BE49-F238E27FC236}">
                <a16:creationId xmlns:a16="http://schemas.microsoft.com/office/drawing/2014/main" id="{06EFB5D8-5131-0F38-57B8-646089FF35DA}"/>
              </a:ext>
            </a:extLst>
          </p:cNvPr>
          <p:cNvPicPr>
            <a:picLocks noRot="1" noChangeAspect="1"/>
          </p:cNvPicPr>
          <p:nvPr>
            <a:videoFile r:link="rId1"/>
          </p:nvPr>
        </p:nvPicPr>
        <p:blipFill>
          <a:blip r:embed="rId10"/>
          <a:stretch>
            <a:fillRect/>
          </a:stretch>
        </p:blipFill>
        <p:spPr>
          <a:xfrm>
            <a:off x="6276289" y="3220473"/>
            <a:ext cx="2519956" cy="1423775"/>
          </a:xfrm>
          <a:prstGeom prst="rect">
            <a:avLst/>
          </a:prstGeom>
        </p:spPr>
      </p:pic>
      <p:pic>
        <p:nvPicPr>
          <p:cNvPr id="16" name="Online Media 20" title="LISS Salted Whiskey">
            <a:hlinkClick r:id="" action="ppaction://media"/>
            <a:extLst>
              <a:ext uri="{FF2B5EF4-FFF2-40B4-BE49-F238E27FC236}">
                <a16:creationId xmlns:a16="http://schemas.microsoft.com/office/drawing/2014/main" id="{89C35F0F-CF90-E6E7-B257-62773969F0B8}"/>
              </a:ext>
            </a:extLst>
          </p:cNvPr>
          <p:cNvPicPr>
            <a:picLocks noRot="1" noChangeAspect="1"/>
          </p:cNvPicPr>
          <p:nvPr>
            <a:videoFile r:link="rId2"/>
          </p:nvPr>
        </p:nvPicPr>
        <p:blipFill>
          <a:blip r:embed="rId11"/>
          <a:stretch>
            <a:fillRect/>
          </a:stretch>
        </p:blipFill>
        <p:spPr>
          <a:xfrm>
            <a:off x="9311392" y="3277330"/>
            <a:ext cx="2419324" cy="1366918"/>
          </a:xfrm>
          <a:prstGeom prst="rect">
            <a:avLst/>
          </a:prstGeom>
        </p:spPr>
      </p:pic>
      <p:pic>
        <p:nvPicPr>
          <p:cNvPr id="17" name="Online Media 21" title="LISS Salted Spiced Rum">
            <a:hlinkClick r:id="" action="ppaction://media"/>
            <a:extLst>
              <a:ext uri="{FF2B5EF4-FFF2-40B4-BE49-F238E27FC236}">
                <a16:creationId xmlns:a16="http://schemas.microsoft.com/office/drawing/2014/main" id="{A389A3B5-3B5B-64E9-BDF2-8589F5A95499}"/>
              </a:ext>
            </a:extLst>
          </p:cNvPr>
          <p:cNvPicPr>
            <a:picLocks noRot="1" noChangeAspect="1"/>
          </p:cNvPicPr>
          <p:nvPr>
            <a:videoFile r:link="rId3"/>
          </p:nvPr>
        </p:nvPicPr>
        <p:blipFill>
          <a:blip r:embed="rId12"/>
          <a:stretch>
            <a:fillRect/>
          </a:stretch>
        </p:blipFill>
        <p:spPr>
          <a:xfrm>
            <a:off x="7841535" y="4738360"/>
            <a:ext cx="2519956" cy="1423775"/>
          </a:xfrm>
          <a:prstGeom prst="rect">
            <a:avLst/>
          </a:prstGeom>
        </p:spPr>
      </p:pic>
      <p:sp>
        <p:nvSpPr>
          <p:cNvPr id="18" name="TextBox 17">
            <a:extLst>
              <a:ext uri="{FF2B5EF4-FFF2-40B4-BE49-F238E27FC236}">
                <a16:creationId xmlns:a16="http://schemas.microsoft.com/office/drawing/2014/main" id="{A129A468-8421-A78B-5986-46973570C5E4}"/>
              </a:ext>
            </a:extLst>
          </p:cNvPr>
          <p:cNvSpPr txBox="1"/>
          <p:nvPr/>
        </p:nvSpPr>
        <p:spPr>
          <a:xfrm>
            <a:off x="6276289" y="4761186"/>
            <a:ext cx="1401518" cy="173421"/>
          </a:xfrm>
          <a:prstGeom prst="rect">
            <a:avLst/>
          </a:prstGeom>
          <a:noFill/>
        </p:spPr>
        <p:txBody>
          <a:bodyPr wrap="square" rtlCol="0">
            <a:noAutofit/>
          </a:bodyPr>
          <a:lstStyle/>
          <a:p>
            <a:pPr marL="285750" indent="-285750">
              <a:buFont typeface="Arial" panose="020B0604020202020204" pitchFamily="34" charset="0"/>
              <a:buChar char="•"/>
            </a:pPr>
            <a:endParaRPr lang="en-US" dirty="0"/>
          </a:p>
        </p:txBody>
      </p:sp>
      <p:sp>
        <p:nvSpPr>
          <p:cNvPr id="19" name="TextBox 18">
            <a:extLst>
              <a:ext uri="{FF2B5EF4-FFF2-40B4-BE49-F238E27FC236}">
                <a16:creationId xmlns:a16="http://schemas.microsoft.com/office/drawing/2014/main" id="{8B22653A-89BD-9339-3982-CB7FEB0A829F}"/>
              </a:ext>
            </a:extLst>
          </p:cNvPr>
          <p:cNvSpPr txBox="1"/>
          <p:nvPr/>
        </p:nvSpPr>
        <p:spPr>
          <a:xfrm>
            <a:off x="6276289" y="4738360"/>
            <a:ext cx="1401518" cy="233777"/>
          </a:xfrm>
          <a:prstGeom prst="rect">
            <a:avLst/>
          </a:prstGeom>
          <a:noFill/>
        </p:spPr>
        <p:txBody>
          <a:bodyPr wrap="square" rtlCol="0">
            <a:noAutofit/>
          </a:bodyPr>
          <a:lstStyle/>
          <a:p>
            <a:r>
              <a:rPr lang="en-US" dirty="0"/>
              <a:t>Salted Vodka</a:t>
            </a:r>
          </a:p>
        </p:txBody>
      </p:sp>
      <p:sp>
        <p:nvSpPr>
          <p:cNvPr id="20" name="TextBox 19">
            <a:extLst>
              <a:ext uri="{FF2B5EF4-FFF2-40B4-BE49-F238E27FC236}">
                <a16:creationId xmlns:a16="http://schemas.microsoft.com/office/drawing/2014/main" id="{B3B728A2-E400-D681-6C97-41B4CB77C0B0}"/>
              </a:ext>
            </a:extLst>
          </p:cNvPr>
          <p:cNvSpPr txBox="1"/>
          <p:nvPr/>
        </p:nvSpPr>
        <p:spPr>
          <a:xfrm>
            <a:off x="10361884" y="4651649"/>
            <a:ext cx="1883979" cy="173421"/>
          </a:xfrm>
          <a:prstGeom prst="rect">
            <a:avLst/>
          </a:prstGeom>
          <a:noFill/>
        </p:spPr>
        <p:txBody>
          <a:bodyPr wrap="square" rtlCol="0">
            <a:noAutofit/>
          </a:bodyPr>
          <a:lstStyle/>
          <a:p>
            <a:pPr marL="285750" indent="-285750">
              <a:buFont typeface="Arial" panose="020B0604020202020204" pitchFamily="34" charset="0"/>
              <a:buChar char="•"/>
            </a:pPr>
            <a:r>
              <a:rPr lang="en-US" dirty="0"/>
              <a:t>Salted Spiced Rum</a:t>
            </a:r>
          </a:p>
        </p:txBody>
      </p:sp>
      <p:sp>
        <p:nvSpPr>
          <p:cNvPr id="21" name="TextBox 20">
            <a:extLst>
              <a:ext uri="{FF2B5EF4-FFF2-40B4-BE49-F238E27FC236}">
                <a16:creationId xmlns:a16="http://schemas.microsoft.com/office/drawing/2014/main" id="{774681F6-EEA9-61D3-B55D-338B6382EFC9}"/>
              </a:ext>
            </a:extLst>
          </p:cNvPr>
          <p:cNvSpPr txBox="1"/>
          <p:nvPr/>
        </p:nvSpPr>
        <p:spPr>
          <a:xfrm>
            <a:off x="8092124" y="6103153"/>
            <a:ext cx="2674065" cy="96237"/>
          </a:xfrm>
          <a:prstGeom prst="rect">
            <a:avLst/>
          </a:prstGeom>
          <a:noFill/>
        </p:spPr>
        <p:txBody>
          <a:bodyPr wrap="square" rtlCol="0">
            <a:noAutofit/>
          </a:bodyPr>
          <a:lstStyle/>
          <a:p>
            <a:pPr marL="285750" indent="-285750">
              <a:buFont typeface="Arial" panose="020B0604020202020204" pitchFamily="34" charset="0"/>
              <a:buChar char="•"/>
            </a:pPr>
            <a:r>
              <a:rPr lang="en-US" dirty="0"/>
              <a:t>Salted Whiskey</a:t>
            </a:r>
          </a:p>
        </p:txBody>
      </p:sp>
      <p:sp>
        <p:nvSpPr>
          <p:cNvPr id="22" name="TextBox 21">
            <a:extLst>
              <a:ext uri="{FF2B5EF4-FFF2-40B4-BE49-F238E27FC236}">
                <a16:creationId xmlns:a16="http://schemas.microsoft.com/office/drawing/2014/main" id="{0291EF7C-7CA5-550A-8986-E763A2A62641}"/>
              </a:ext>
            </a:extLst>
          </p:cNvPr>
          <p:cNvSpPr txBox="1"/>
          <p:nvPr/>
        </p:nvSpPr>
        <p:spPr>
          <a:xfrm>
            <a:off x="10521054" y="5525814"/>
            <a:ext cx="1113898" cy="636321"/>
          </a:xfrm>
          <a:prstGeom prst="rect">
            <a:avLst/>
          </a:prstGeom>
          <a:noFill/>
        </p:spPr>
        <p:txBody>
          <a:bodyPr wrap="square" rtlCol="0">
            <a:noAutofit/>
          </a:bodyPr>
          <a:lstStyle/>
          <a:p>
            <a:pPr marL="285750" indent="-285750">
              <a:buFont typeface="Arial" panose="020B0604020202020204" pitchFamily="34" charset="0"/>
              <a:buChar char="•"/>
            </a:pPr>
            <a:r>
              <a:rPr lang="en-US" dirty="0"/>
              <a:t>Click to Play</a:t>
            </a:r>
          </a:p>
        </p:txBody>
      </p:sp>
      <p:pic>
        <p:nvPicPr>
          <p:cNvPr id="23" name="Picture 22">
            <a:extLst>
              <a:ext uri="{FF2B5EF4-FFF2-40B4-BE49-F238E27FC236}">
                <a16:creationId xmlns:a16="http://schemas.microsoft.com/office/drawing/2014/main" id="{17BA0324-BE43-EE57-8398-689AE75BA451}"/>
              </a:ext>
            </a:extLst>
          </p:cNvPr>
          <p:cNvPicPr>
            <a:picLocks noChangeAspect="1"/>
          </p:cNvPicPr>
          <p:nvPr/>
        </p:nvPicPr>
        <p:blipFill>
          <a:blip r:embed="rId13"/>
          <a:stretch>
            <a:fillRect/>
          </a:stretch>
        </p:blipFill>
        <p:spPr>
          <a:xfrm>
            <a:off x="381000" y="24382"/>
            <a:ext cx="1099303" cy="1106764"/>
          </a:xfrm>
          <a:prstGeom prst="rect">
            <a:avLst/>
          </a:prstGeom>
        </p:spPr>
      </p:pic>
      <p:pic>
        <p:nvPicPr>
          <p:cNvPr id="25" name="Picture 24">
            <a:extLst>
              <a:ext uri="{FF2B5EF4-FFF2-40B4-BE49-F238E27FC236}">
                <a16:creationId xmlns:a16="http://schemas.microsoft.com/office/drawing/2014/main" id="{9C2B6649-5F5E-6E24-A82F-0986ABEFBC37}"/>
              </a:ext>
            </a:extLst>
          </p:cNvPr>
          <p:cNvPicPr>
            <a:picLocks noChangeAspect="1"/>
          </p:cNvPicPr>
          <p:nvPr/>
        </p:nvPicPr>
        <p:blipFill>
          <a:blip r:embed="rId14"/>
          <a:stretch>
            <a:fillRect/>
          </a:stretch>
        </p:blipFill>
        <p:spPr>
          <a:xfrm>
            <a:off x="0" y="-23087"/>
            <a:ext cx="12192000" cy="1163510"/>
          </a:xfrm>
          <a:prstGeom prst="rect">
            <a:avLst/>
          </a:prstGeom>
        </p:spPr>
      </p:pic>
    </p:spTree>
    <p:extLst>
      <p:ext uri="{BB962C8B-B14F-4D97-AF65-F5344CB8AC3E}">
        <p14:creationId xmlns:p14="http://schemas.microsoft.com/office/powerpoint/2010/main" val="1146619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5"/>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 fill="hold"/>
                                        <p:tgtEl>
                                          <p:spTgt spid="16"/>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15"/>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15"/>
                                        </p:tgtEl>
                                      </p:cBhvr>
                                    </p:cmd>
                                  </p:childTnLst>
                                </p:cTn>
                              </p:par>
                            </p:childTnLst>
                          </p:cTn>
                        </p:par>
                      </p:childTnLst>
                    </p:cTn>
                  </p:par>
                </p:childTnLst>
              </p:cTn>
              <p:nextCondLst>
                <p:cond evt="onClick" delay="0">
                  <p:tgtEl>
                    <p:spTgt spid="15"/>
                  </p:tgtEl>
                </p:cond>
              </p:nextCondLst>
            </p:seq>
            <p:seq concurrent="1" nextAc="seek">
              <p:cTn id="20" restart="whenNotActive" fill="hold" evtFilter="cancelBubble" nodeType="interactiveSeq">
                <p:stCondLst>
                  <p:cond evt="onClick" delay="0">
                    <p:tgtEl>
                      <p:spTgt spid="16"/>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16"/>
                                        </p:tgtEl>
                                      </p:cBhvr>
                                    </p:cmd>
                                  </p:childTnLst>
                                </p:cTn>
                              </p:par>
                            </p:childTnLst>
                          </p:cTn>
                        </p:par>
                      </p:childTnLst>
                    </p:cTn>
                  </p:par>
                </p:childTnLst>
              </p:cTn>
              <p:nextCondLst>
                <p:cond evt="onClick" delay="0">
                  <p:tgtEl>
                    <p:spTgt spid="16"/>
                  </p:tgtEl>
                </p:cond>
              </p:nextCondLst>
            </p:seq>
            <p:seq concurrent="1" nextAc="seek">
              <p:cTn id="25" restart="whenNotActive" fill="hold" evtFilter="cancelBubble" nodeType="interactiveSeq">
                <p:stCondLst>
                  <p:cond evt="onClick" delay="0">
                    <p:tgtEl>
                      <p:spTgt spid="17"/>
                    </p:tgtEl>
                  </p:cond>
                </p:stCondLst>
                <p:endSync evt="end" delay="0">
                  <p:rtn val="all"/>
                </p:endSync>
                <p:childTnLst>
                  <p:par>
                    <p:cTn id="26" fill="hold">
                      <p:stCondLst>
                        <p:cond delay="0"/>
                      </p:stCondLst>
                      <p:childTnLst>
                        <p:par>
                          <p:cTn id="27" fill="hold">
                            <p:stCondLst>
                              <p:cond delay="0"/>
                            </p:stCondLst>
                            <p:childTnLst>
                              <p:par>
                                <p:cTn id="28" presetID="2" presetClass="mediacall" presetSubtype="0" fill="hold" nodeType="clickEffect">
                                  <p:stCondLst>
                                    <p:cond delay="0"/>
                                  </p:stCondLst>
                                  <p:childTnLst>
                                    <p:cmd type="call" cmd="togglePause">
                                      <p:cBhvr>
                                        <p:cTn id="29" dur="1" fill="hold"/>
                                        <p:tgtEl>
                                          <p:spTgt spid="17"/>
                                        </p:tgtEl>
                                      </p:cBhvr>
                                    </p:cmd>
                                  </p:childTnLst>
                                </p:cTn>
                              </p:par>
                            </p:childTnLst>
                          </p:cTn>
                        </p:par>
                      </p:childTnLst>
                    </p:cTn>
                  </p:par>
                </p:childTnLst>
              </p:cTn>
              <p:nextCondLst>
                <p:cond evt="onClick" delay="0">
                  <p:tgtEl>
                    <p:spTgt spid="17"/>
                  </p:tgtEl>
                </p:cond>
              </p:nextCondLst>
            </p:seq>
            <p:video>
              <p:cMediaNode vol="80000">
                <p:cTn id="30" fill="hold" display="0">
                  <p:stCondLst>
                    <p:cond delay="indefinite"/>
                  </p:stCondLst>
                </p:cTn>
                <p:tgtEl>
                  <p:spTgt spid="15"/>
                </p:tgtEl>
              </p:cMediaNode>
            </p:video>
            <p:video>
              <p:cMediaNode vol="80000">
                <p:cTn id="31" fill="hold" display="0">
                  <p:stCondLst>
                    <p:cond delay="indefinite"/>
                  </p:stCondLst>
                </p:cTn>
                <p:tgtEl>
                  <p:spTgt spid="16"/>
                </p:tgtEl>
              </p:cMediaNode>
            </p:video>
            <p:video>
              <p:cMediaNode vol="80000">
                <p:cTn id="32" fill="hold" display="0">
                  <p:stCondLst>
                    <p:cond delay="indefinite"/>
                  </p:stCondLst>
                </p:cTn>
                <p:tgtEl>
                  <p:spTgt spid="17"/>
                </p:tgtEl>
              </p:cMediaNode>
            </p:video>
          </p:childTnLst>
        </p:cTn>
      </p:par>
    </p:tnLst>
  </p:timing>
</p:sld>
</file>

<file path=ppt/theme/theme1.xml><?xml version="1.0" encoding="utf-8"?>
<a:theme xmlns:a="http://schemas.openxmlformats.org/drawingml/2006/main" name="Blank">
  <a:themeElements>
    <a:clrScheme name="RATIONAL">
      <a:dk1>
        <a:srgbClr val="3C3C3C"/>
      </a:dk1>
      <a:lt1>
        <a:srgbClr val="FFFFFF"/>
      </a:lt1>
      <a:dk2>
        <a:srgbClr val="7D8287"/>
      </a:dk2>
      <a:lt2>
        <a:srgbClr val="C8CDCD"/>
      </a:lt2>
      <a:accent1>
        <a:srgbClr val="003C75"/>
      </a:accent1>
      <a:accent2>
        <a:srgbClr val="005591"/>
      </a:accent2>
      <a:accent3>
        <a:srgbClr val="0082BE"/>
      </a:accent3>
      <a:accent4>
        <a:srgbClr val="6EBEE6"/>
      </a:accent4>
      <a:accent5>
        <a:srgbClr val="BEE6FA"/>
      </a:accent5>
      <a:accent6>
        <a:srgbClr val="E2001A"/>
      </a:accent6>
      <a:hlink>
        <a:srgbClr val="0000FF"/>
      </a:hlink>
      <a:folHlink>
        <a:srgbClr val="800080"/>
      </a:folHlink>
    </a:clrScheme>
    <a:fontScheme name="Rational">
      <a:majorFont>
        <a:latin typeface="RATIONAL Sans TT"/>
        <a:ea typeface=""/>
        <a:cs typeface=""/>
      </a:majorFont>
      <a:minorFont>
        <a:latin typeface="RATIONAL Sans TT"/>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solidFill>
          <a:schemeClr val="bg1"/>
        </a:solidFill>
      </a:spPr>
      <a:bodyPr wrap="square" lIns="72000" tIns="72000" rIns="72000" bIns="72000" rtlCol="0">
        <a:noAutofit/>
      </a:bodyPr>
      <a:lstStyle>
        <a:defPPr>
          <a:lnSpc>
            <a:spcPts val="1200"/>
          </a:lnSpc>
          <a:defRPr sz="1000" dirty="0" err="1" smtClean="0"/>
        </a:defPPr>
      </a:lstStyle>
    </a:txDef>
  </a:objectDefaults>
  <a:extraClrSchemeLst/>
  <a:custClrLst>
    <a:custClr name="Rational Rot">
      <a:srgbClr val="E2001A"/>
    </a:custClr>
    <a:custClr name="Rational Blau">
      <a:srgbClr val="003C75"/>
    </a:custClr>
    <a:custClr name="Schrift Schwarz">
      <a:srgbClr val="3C3C3C"/>
    </a:custClr>
    <a:custClr name="Dunkelgrau">
      <a:srgbClr val="7D8287"/>
    </a:custClr>
    <a:custClr name="Mittelgrau">
      <a:srgbClr val="C8CDCD"/>
    </a:custClr>
    <a:custClr name="Hellgrau">
      <a:srgbClr val="EBF0F2"/>
    </a:custClr>
    <a:custClr name="Dunkelblau">
      <a:srgbClr val="005591"/>
    </a:custClr>
    <a:custClr name="Mittelblau">
      <a:srgbClr val="0082BE"/>
    </a:custClr>
    <a:custClr name="Hellblau">
      <a:srgbClr val="6EBEE6"/>
    </a:custClr>
    <a:custClr name="Leichtes Blau">
      <a:srgbClr val="BEE6FA"/>
    </a:custClr>
    <a:custClr name="Hellgelb">
      <a:srgbClr val="FFD200"/>
    </a:custClr>
    <a:custClr name="Hellgrün">
      <a:srgbClr val="A0C814"/>
    </a:custClr>
    <a:custClr name="Blau">
      <a:srgbClr val="00AAE6"/>
    </a:custClr>
    <a:custClr name="Weiß">
      <a:srgbClr val="FFFFFF"/>
    </a:custClr>
    <a:custClr name="Dunkelrot">
      <a:srgbClr val="AA0B25"/>
    </a:custClr>
    <a:custClr name="Gelb">
      <a:srgbClr val="E8A900"/>
    </a:custClr>
    <a:custClr name="Grün">
      <a:srgbClr val="00853E"/>
    </a:custClr>
  </a:custClrLst>
  <a:extLst>
    <a:ext uri="{05A4C25C-085E-4340-85A3-A5531E510DB2}">
      <thm15:themeFamily xmlns:thm15="http://schemas.microsoft.com/office/thememl/2012/main" name="Blank.potx" id="{48F08FE7-BDAC-4D6D-9532-D4B1E37BEF44}" vid="{59BEE727-DD81-49B1-B986-5122EEBC6D2E}"/>
    </a:ext>
  </a:extLst>
</a:theme>
</file>

<file path=docProps/app.xml><?xml version="1.0" encoding="utf-8"?>
<Properties xmlns="http://schemas.openxmlformats.org/officeDocument/2006/extended-properties" xmlns:vt="http://schemas.openxmlformats.org/officeDocument/2006/docPropsVTypes">
  <Template>blank</Template>
  <TotalTime>0</TotalTime>
  <Words>842</Words>
  <Application>Microsoft Office PowerPoint</Application>
  <PresentationFormat>Widescreen</PresentationFormat>
  <Paragraphs>128</Paragraphs>
  <Slides>6</Slides>
  <Notes>0</Notes>
  <HiddenSlides>0</HiddenSlides>
  <MMClips>3</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Calibri</vt:lpstr>
      <vt:lpstr>Lato</vt:lpstr>
      <vt:lpstr>RATIONAL Sans TT</vt:lpstr>
      <vt:lpstr>Symbol</vt:lpstr>
      <vt:lpstr>Blank</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Garbarino, Daniel</dc:creator>
  <cp:lastModifiedBy>Garbarino, Daniel</cp:lastModifiedBy>
  <cp:revision>1</cp:revision>
  <dcterms:created xsi:type="dcterms:W3CDTF">2025-03-03T16:48:59Z</dcterms:created>
  <dcterms:modified xsi:type="dcterms:W3CDTF">2025-03-03T17:30:03Z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a7b6377d-5307-4af7-82b4-bc5066ec1eee_Enabled">
    <vt:lpwstr>true</vt:lpwstr>
  </property>
  <property fmtid="{D5CDD505-2E9C-101B-9397-08002B2CF9AE}" pid="3" name="MSIP_Label_a7b6377d-5307-4af7-82b4-bc5066ec1eee_SetDate">
    <vt:lpwstr>2025-03-03T17:29:56Z</vt:lpwstr>
  </property>
  <property fmtid="{D5CDD505-2E9C-101B-9397-08002B2CF9AE}" pid="4" name="MSIP_Label_a7b6377d-5307-4af7-82b4-bc5066ec1eee_Method">
    <vt:lpwstr>Privileged</vt:lpwstr>
  </property>
  <property fmtid="{D5CDD505-2E9C-101B-9397-08002B2CF9AE}" pid="5" name="MSIP_Label_a7b6377d-5307-4af7-82b4-bc5066ec1eee_Name">
    <vt:lpwstr>Public</vt:lpwstr>
  </property>
  <property fmtid="{D5CDD505-2E9C-101B-9397-08002B2CF9AE}" pid="6" name="MSIP_Label_a7b6377d-5307-4af7-82b4-bc5066ec1eee_SiteId">
    <vt:lpwstr>16dbd641-f98d-4ec4-967d-799b7e2b4147</vt:lpwstr>
  </property>
  <property fmtid="{D5CDD505-2E9C-101B-9397-08002B2CF9AE}" pid="7" name="MSIP_Label_a7b6377d-5307-4af7-82b4-bc5066ec1eee_ActionId">
    <vt:lpwstr>379e887e-941c-4b81-87f1-53f206eb9032</vt:lpwstr>
  </property>
  <property fmtid="{D5CDD505-2E9C-101B-9397-08002B2CF9AE}" pid="8" name="MSIP_Label_a7b6377d-5307-4af7-82b4-bc5066ec1eee_ContentBits">
    <vt:lpwstr>0</vt:lpwstr>
  </property>
</Properties>
</file>